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334" r:id="rId2"/>
    <p:sldId id="310" r:id="rId3"/>
    <p:sldId id="335" r:id="rId4"/>
    <p:sldId id="333" r:id="rId5"/>
    <p:sldId id="336" r:id="rId6"/>
    <p:sldId id="338" r:id="rId7"/>
    <p:sldId id="344" r:id="rId8"/>
    <p:sldId id="346" r:id="rId9"/>
    <p:sldId id="292" r:id="rId10"/>
    <p:sldId id="341" r:id="rId11"/>
    <p:sldId id="348" r:id="rId12"/>
    <p:sldId id="340" r:id="rId13"/>
    <p:sldId id="324" r:id="rId14"/>
    <p:sldId id="330" r:id="rId15"/>
    <p:sldId id="329" r:id="rId16"/>
    <p:sldId id="345" r:id="rId17"/>
  </p:sldIdLst>
  <p:sldSz cx="9144000" cy="6858000" type="screen4x3"/>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97" autoAdjust="0"/>
    <p:restoredTop sz="94674"/>
  </p:normalViewPr>
  <p:slideViewPr>
    <p:cSldViewPr>
      <p:cViewPr>
        <p:scale>
          <a:sx n="91" d="100"/>
          <a:sy n="91" d="100"/>
        </p:scale>
        <p:origin x="-630" y="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66733" cy="468154"/>
          </a:xfrm>
          <a:prstGeom prst="rect">
            <a:avLst/>
          </a:prstGeom>
        </p:spPr>
        <p:txBody>
          <a:bodyPr vert="horz" lIns="93926" tIns="46964" rIns="93926" bIns="46964" rtlCol="0"/>
          <a:lstStyle>
            <a:lvl1pPr algn="l">
              <a:defRPr sz="1200"/>
            </a:lvl1pPr>
          </a:lstStyle>
          <a:p>
            <a:endParaRPr lang="en-US"/>
          </a:p>
        </p:txBody>
      </p:sp>
      <p:sp>
        <p:nvSpPr>
          <p:cNvPr id="3" name="Date Placeholder 2"/>
          <p:cNvSpPr>
            <a:spLocks noGrp="1"/>
          </p:cNvSpPr>
          <p:nvPr>
            <p:ph type="dt" idx="1"/>
          </p:nvPr>
        </p:nvSpPr>
        <p:spPr>
          <a:xfrm>
            <a:off x="4008706" y="0"/>
            <a:ext cx="3066733" cy="468154"/>
          </a:xfrm>
          <a:prstGeom prst="rect">
            <a:avLst/>
          </a:prstGeom>
        </p:spPr>
        <p:txBody>
          <a:bodyPr vert="horz" lIns="93926" tIns="46964" rIns="93926" bIns="46964" rtlCol="0"/>
          <a:lstStyle>
            <a:lvl1pPr algn="r">
              <a:defRPr sz="1200"/>
            </a:lvl1pPr>
          </a:lstStyle>
          <a:p>
            <a:fld id="{0F892A58-52EF-4F25-B6E8-E0A5C3FDC038}" type="datetimeFigureOut">
              <a:rPr lang="en-US" smtClean="0"/>
              <a:t>9/13/2018</a:t>
            </a:fld>
            <a:endParaRPr lang="en-US"/>
          </a:p>
        </p:txBody>
      </p:sp>
      <p:sp>
        <p:nvSpPr>
          <p:cNvPr id="4" name="Slide Image Placeholder 3"/>
          <p:cNvSpPr>
            <a:spLocks noGrp="1" noRot="1" noChangeAspect="1"/>
          </p:cNvSpPr>
          <p:nvPr>
            <p:ph type="sldImg" idx="2"/>
          </p:nvPr>
        </p:nvSpPr>
        <p:spPr>
          <a:xfrm>
            <a:off x="1196975" y="701675"/>
            <a:ext cx="4683125" cy="3511550"/>
          </a:xfrm>
          <a:prstGeom prst="rect">
            <a:avLst/>
          </a:prstGeom>
          <a:noFill/>
          <a:ln w="12700">
            <a:solidFill>
              <a:prstClr val="black"/>
            </a:solidFill>
          </a:ln>
        </p:spPr>
        <p:txBody>
          <a:bodyPr vert="horz" lIns="93926" tIns="46964" rIns="93926" bIns="46964" rtlCol="0" anchor="ctr"/>
          <a:lstStyle/>
          <a:p>
            <a:endParaRPr lang="en-US"/>
          </a:p>
        </p:txBody>
      </p:sp>
      <p:sp>
        <p:nvSpPr>
          <p:cNvPr id="5" name="Notes Placeholder 4"/>
          <p:cNvSpPr>
            <a:spLocks noGrp="1"/>
          </p:cNvSpPr>
          <p:nvPr>
            <p:ph type="body" sz="quarter" idx="3"/>
          </p:nvPr>
        </p:nvSpPr>
        <p:spPr>
          <a:xfrm>
            <a:off x="707708" y="4447461"/>
            <a:ext cx="5661660" cy="4213384"/>
          </a:xfrm>
          <a:prstGeom prst="rect">
            <a:avLst/>
          </a:prstGeom>
        </p:spPr>
        <p:txBody>
          <a:bodyPr vert="horz" lIns="93926" tIns="46964" rIns="93926" bIns="46964"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8893296"/>
            <a:ext cx="3066733" cy="468154"/>
          </a:xfrm>
          <a:prstGeom prst="rect">
            <a:avLst/>
          </a:prstGeom>
        </p:spPr>
        <p:txBody>
          <a:bodyPr vert="horz" lIns="93926" tIns="46964" rIns="93926" bIns="46964" rtlCol="0" anchor="b"/>
          <a:lstStyle>
            <a:lvl1pPr algn="l">
              <a:defRPr sz="1200"/>
            </a:lvl1pPr>
          </a:lstStyle>
          <a:p>
            <a:endParaRPr lang="en-US"/>
          </a:p>
        </p:txBody>
      </p:sp>
      <p:sp>
        <p:nvSpPr>
          <p:cNvPr id="7" name="Slide Number Placeholder 6"/>
          <p:cNvSpPr>
            <a:spLocks noGrp="1"/>
          </p:cNvSpPr>
          <p:nvPr>
            <p:ph type="sldNum" sz="quarter" idx="5"/>
          </p:nvPr>
        </p:nvSpPr>
        <p:spPr>
          <a:xfrm>
            <a:off x="4008706" y="8893296"/>
            <a:ext cx="3066733" cy="468154"/>
          </a:xfrm>
          <a:prstGeom prst="rect">
            <a:avLst/>
          </a:prstGeom>
        </p:spPr>
        <p:txBody>
          <a:bodyPr vert="horz" lIns="93926" tIns="46964" rIns="93926" bIns="46964" rtlCol="0" anchor="b"/>
          <a:lstStyle>
            <a:lvl1pPr algn="r">
              <a:defRPr sz="1200"/>
            </a:lvl1pPr>
          </a:lstStyle>
          <a:p>
            <a:fld id="{955CB9AB-757A-4375-8FDB-6F4DF91EB519}" type="slidenum">
              <a:rPr lang="en-US" smtClean="0"/>
              <a:t>‹#›</a:t>
            </a:fld>
            <a:endParaRPr lang="en-US"/>
          </a:p>
        </p:txBody>
      </p:sp>
    </p:spTree>
    <p:extLst>
      <p:ext uri="{BB962C8B-B14F-4D97-AF65-F5344CB8AC3E}">
        <p14:creationId xmlns:p14="http://schemas.microsoft.com/office/powerpoint/2010/main" val="9247296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55CB9AB-757A-4375-8FDB-6F4DF91EB519}" type="slidenum">
              <a:rPr lang="en-US" smtClean="0"/>
              <a:t>1</a:t>
            </a:fld>
            <a:endParaRPr lang="en-US"/>
          </a:p>
        </p:txBody>
      </p:sp>
    </p:spTree>
    <p:extLst>
      <p:ext uri="{BB962C8B-B14F-4D97-AF65-F5344CB8AC3E}">
        <p14:creationId xmlns:p14="http://schemas.microsoft.com/office/powerpoint/2010/main" val="11278081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Question 3: Library donations, people are resilient</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955CB9AB-757A-4375-8FDB-6F4DF91EB519}" type="slidenum">
              <a:rPr lang="en-US" smtClean="0"/>
              <a:t>2</a:t>
            </a:fld>
            <a:endParaRPr lang="en-US"/>
          </a:p>
        </p:txBody>
      </p:sp>
    </p:spTree>
    <p:extLst>
      <p:ext uri="{BB962C8B-B14F-4D97-AF65-F5344CB8AC3E}">
        <p14:creationId xmlns:p14="http://schemas.microsoft.com/office/powerpoint/2010/main" val="1247673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Question 2:</a:t>
            </a:r>
            <a:r>
              <a:rPr lang="en-US" baseline="0" dirty="0" smtClean="0"/>
              <a:t> San Juan del Sur, empty – at a standstill.</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955CB9AB-757A-4375-8FDB-6F4DF91EB519}" type="slidenum">
              <a:rPr lang="en-US" smtClean="0"/>
              <a:t>9</a:t>
            </a:fld>
            <a:endParaRPr lang="en-US"/>
          </a:p>
        </p:txBody>
      </p:sp>
    </p:spTree>
    <p:extLst>
      <p:ext uri="{BB962C8B-B14F-4D97-AF65-F5344CB8AC3E}">
        <p14:creationId xmlns:p14="http://schemas.microsoft.com/office/powerpoint/2010/main" val="7579894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4533C98-E5C0-40A7-A3C5-1C21FDB08875}" type="datetimeFigureOut">
              <a:rPr lang="en-US" smtClean="0"/>
              <a:t>9/13/2018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E488EF-F8D8-4850-A983-2B67B823DA6D}" type="slidenum">
              <a:rPr lang="en-US" smtClean="0"/>
              <a:t>‹#›</a:t>
            </a:fld>
            <a:endParaRPr lang="en-US"/>
          </a:p>
        </p:txBody>
      </p:sp>
    </p:spTree>
    <p:extLst>
      <p:ext uri="{BB962C8B-B14F-4D97-AF65-F5344CB8AC3E}">
        <p14:creationId xmlns:p14="http://schemas.microsoft.com/office/powerpoint/2010/main" val="23266768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4533C98-E5C0-40A7-A3C5-1C21FDB08875}" type="datetimeFigureOut">
              <a:rPr lang="en-US" smtClean="0"/>
              <a:t>9/13/2018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E488EF-F8D8-4850-A983-2B67B823DA6D}" type="slidenum">
              <a:rPr lang="en-US" smtClean="0"/>
              <a:t>‹#›</a:t>
            </a:fld>
            <a:endParaRPr lang="en-US"/>
          </a:p>
        </p:txBody>
      </p:sp>
    </p:spTree>
    <p:extLst>
      <p:ext uri="{BB962C8B-B14F-4D97-AF65-F5344CB8AC3E}">
        <p14:creationId xmlns:p14="http://schemas.microsoft.com/office/powerpoint/2010/main" val="24674916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4533C98-E5C0-40A7-A3C5-1C21FDB08875}" type="datetimeFigureOut">
              <a:rPr lang="en-US" smtClean="0"/>
              <a:t>9/13/2018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E488EF-F8D8-4850-A983-2B67B823DA6D}" type="slidenum">
              <a:rPr lang="en-US" smtClean="0"/>
              <a:t>‹#›</a:t>
            </a:fld>
            <a:endParaRPr lang="en-US"/>
          </a:p>
        </p:txBody>
      </p:sp>
    </p:spTree>
    <p:extLst>
      <p:ext uri="{BB962C8B-B14F-4D97-AF65-F5344CB8AC3E}">
        <p14:creationId xmlns:p14="http://schemas.microsoft.com/office/powerpoint/2010/main" val="13425532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4533C98-E5C0-40A7-A3C5-1C21FDB08875}" type="datetimeFigureOut">
              <a:rPr lang="en-US" smtClean="0"/>
              <a:t>9/13/2018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E488EF-F8D8-4850-A983-2B67B823DA6D}" type="slidenum">
              <a:rPr lang="en-US" smtClean="0"/>
              <a:t>‹#›</a:t>
            </a:fld>
            <a:endParaRPr lang="en-US"/>
          </a:p>
        </p:txBody>
      </p:sp>
    </p:spTree>
    <p:extLst>
      <p:ext uri="{BB962C8B-B14F-4D97-AF65-F5344CB8AC3E}">
        <p14:creationId xmlns:p14="http://schemas.microsoft.com/office/powerpoint/2010/main" val="33426176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4533C98-E5C0-40A7-A3C5-1C21FDB08875}" type="datetimeFigureOut">
              <a:rPr lang="en-US" smtClean="0"/>
              <a:t>9/13/2018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7E488EF-F8D8-4850-A983-2B67B823DA6D}" type="slidenum">
              <a:rPr lang="en-US" smtClean="0"/>
              <a:t>‹#›</a:t>
            </a:fld>
            <a:endParaRPr lang="en-US"/>
          </a:p>
        </p:txBody>
      </p:sp>
    </p:spTree>
    <p:extLst>
      <p:ext uri="{BB962C8B-B14F-4D97-AF65-F5344CB8AC3E}">
        <p14:creationId xmlns:p14="http://schemas.microsoft.com/office/powerpoint/2010/main" val="1665432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4533C98-E5C0-40A7-A3C5-1C21FDB08875}" type="datetimeFigureOut">
              <a:rPr lang="en-US" smtClean="0"/>
              <a:t>9/13/2018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7E488EF-F8D8-4850-A983-2B67B823DA6D}" type="slidenum">
              <a:rPr lang="en-US" smtClean="0"/>
              <a:t>‹#›</a:t>
            </a:fld>
            <a:endParaRPr lang="en-US"/>
          </a:p>
        </p:txBody>
      </p:sp>
    </p:spTree>
    <p:extLst>
      <p:ext uri="{BB962C8B-B14F-4D97-AF65-F5344CB8AC3E}">
        <p14:creationId xmlns:p14="http://schemas.microsoft.com/office/powerpoint/2010/main" val="34131062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533C98-E5C0-40A7-A3C5-1C21FDB08875}" type="datetimeFigureOut">
              <a:rPr lang="en-US" smtClean="0"/>
              <a:t>9/13/2018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7E488EF-F8D8-4850-A983-2B67B823DA6D}" type="slidenum">
              <a:rPr lang="en-US" smtClean="0"/>
              <a:t>‹#›</a:t>
            </a:fld>
            <a:endParaRPr lang="en-US"/>
          </a:p>
        </p:txBody>
      </p:sp>
    </p:spTree>
    <p:extLst>
      <p:ext uri="{BB962C8B-B14F-4D97-AF65-F5344CB8AC3E}">
        <p14:creationId xmlns:p14="http://schemas.microsoft.com/office/powerpoint/2010/main" val="14243748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4533C98-E5C0-40A7-A3C5-1C21FDB08875}" type="datetimeFigureOut">
              <a:rPr lang="en-US" smtClean="0"/>
              <a:t>9/13/2018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E488EF-F8D8-4850-A983-2B67B823DA6D}" type="slidenum">
              <a:rPr lang="en-US" smtClean="0"/>
              <a:t>‹#›</a:t>
            </a:fld>
            <a:endParaRPr lang="en-US"/>
          </a:p>
        </p:txBody>
      </p:sp>
    </p:spTree>
    <p:extLst>
      <p:ext uri="{BB962C8B-B14F-4D97-AF65-F5344CB8AC3E}">
        <p14:creationId xmlns:p14="http://schemas.microsoft.com/office/powerpoint/2010/main" val="30023323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4533C98-E5C0-40A7-A3C5-1C21FDB08875}" type="datetimeFigureOut">
              <a:rPr lang="en-US" smtClean="0"/>
              <a:t>9/13/2018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E488EF-F8D8-4850-A983-2B67B823DA6D}" type="slidenum">
              <a:rPr lang="en-US" smtClean="0"/>
              <a:t>‹#›</a:t>
            </a:fld>
            <a:endParaRPr lang="en-US"/>
          </a:p>
        </p:txBody>
      </p:sp>
    </p:spTree>
    <p:extLst>
      <p:ext uri="{BB962C8B-B14F-4D97-AF65-F5344CB8AC3E}">
        <p14:creationId xmlns:p14="http://schemas.microsoft.com/office/powerpoint/2010/main" val="30876753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4533C98-E5C0-40A7-A3C5-1C21FDB08875}" type="datetimeFigureOut">
              <a:rPr lang="en-US" smtClean="0"/>
              <a:t>9/13/2018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E488EF-F8D8-4850-A983-2B67B823DA6D}" type="slidenum">
              <a:rPr lang="en-US" smtClean="0"/>
              <a:t>‹#›</a:t>
            </a:fld>
            <a:endParaRPr lang="en-US"/>
          </a:p>
        </p:txBody>
      </p:sp>
    </p:spTree>
    <p:extLst>
      <p:ext uri="{BB962C8B-B14F-4D97-AF65-F5344CB8AC3E}">
        <p14:creationId xmlns:p14="http://schemas.microsoft.com/office/powerpoint/2010/main" val="7688678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4533C98-E5C0-40A7-A3C5-1C21FDB08875}" type="datetimeFigureOut">
              <a:rPr lang="en-US" smtClean="0"/>
              <a:t>9/13/2018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E488EF-F8D8-4850-A983-2B67B823DA6D}" type="slidenum">
              <a:rPr lang="en-US" smtClean="0"/>
              <a:t>‹#›</a:t>
            </a:fld>
            <a:endParaRPr lang="en-US"/>
          </a:p>
        </p:txBody>
      </p:sp>
    </p:spTree>
    <p:extLst>
      <p:ext uri="{BB962C8B-B14F-4D97-AF65-F5344CB8AC3E}">
        <p14:creationId xmlns:p14="http://schemas.microsoft.com/office/powerpoint/2010/main" val="8936425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533C98-E5C0-40A7-A3C5-1C21FDB08875}" type="datetimeFigureOut">
              <a:rPr lang="en-US" smtClean="0"/>
              <a:t>9/13/2018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E488EF-F8D8-4850-A983-2B67B823DA6D}" type="slidenum">
              <a:rPr lang="en-US" smtClean="0"/>
              <a:t>‹#›</a:t>
            </a:fld>
            <a:endParaRPr lang="en-US"/>
          </a:p>
        </p:txBody>
      </p:sp>
    </p:spTree>
    <p:extLst>
      <p:ext uri="{BB962C8B-B14F-4D97-AF65-F5344CB8AC3E}">
        <p14:creationId xmlns:p14="http://schemas.microsoft.com/office/powerpoint/2010/main" val="35049109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delsurnews.com/wp-content/uploads/2018/07/DSC_0189-640x427.jpg"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step.state.gov/" TargetMode="External"/><Relationship Id="rId7" Type="http://schemas.openxmlformats.org/officeDocument/2006/relationships/hyperlink" Target="https://travel.state.gov/content/passports/en/go/checklist.html" TargetMode="External"/><Relationship Id="rId2" Type="http://schemas.openxmlformats.org/officeDocument/2006/relationships/hyperlink" Target="https://travel.state.gov/content/travel/en/international-travel/International-Travel-Country-Information-Pages/CostaRica.html" TargetMode="External"/><Relationship Id="rId1" Type="http://schemas.openxmlformats.org/officeDocument/2006/relationships/slideLayout" Target="../slideLayouts/slideLayout7.xml"/><Relationship Id="rId6" Type="http://schemas.openxmlformats.org/officeDocument/2006/relationships/hyperlink" Target="https://www.osac.gov/Pages/ContentReportDetails.aspx?cid=23797" TargetMode="External"/><Relationship Id="rId5" Type="http://schemas.openxmlformats.org/officeDocument/2006/relationships/hyperlink" Target="https://twitter.com/travelgov" TargetMode="External"/><Relationship Id="rId4" Type="http://schemas.openxmlformats.org/officeDocument/2006/relationships/hyperlink" Target="https://www.facebook.com/travelgov"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travel.state.gov/content/travel.html" TargetMode="External"/><Relationship Id="rId2" Type="http://schemas.openxmlformats.org/officeDocument/2006/relationships/hyperlink" Target="http://travel.state.gov/content/passports/en/go/step.html" TargetMode="External"/><Relationship Id="rId1" Type="http://schemas.openxmlformats.org/officeDocument/2006/relationships/slideLayout" Target="../slideLayouts/slideLayout7.xml"/><Relationship Id="rId4" Type="http://schemas.openxmlformats.org/officeDocument/2006/relationships/hyperlink" Target="https://travel.state.gov/content/travel/en/international-travel/emergencies/what-state-dept-can-cant-do-crisis.html#ExternalPopup" TargetMode="External"/></Relationships>
</file>

<file path=ppt/slides/_rels/slide15.xml.rels><?xml version="1.0" encoding="UTF-8" standalone="yes"?>
<Relationships xmlns="http://schemas.openxmlformats.org/package/2006/relationships"><Relationship Id="rId2" Type="http://schemas.openxmlformats.org/officeDocument/2006/relationships/hyperlink" Target="https://travel.state.gov/content/travel/en/international-travel/emergencies/what-state-dept-can-cant-do-crisis.html"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s://nam03.safelinks.protection.outlook.com/?url=http%3A%2F%2Fa.msn.com%2F01%2Fen-us%2FBBMI23V%3Focid%3Dse&amp;data=02%7C01%7C%7Cf17625b257474980f8ac08d611a68537%7C84df9e7fe9f640afb435aaaaaaaaaaaa%7C1%7C0%7C636715804222396754&amp;sdata=ql4cy4%2BbnjuNuiRVenjMVoAVGBq43a%2FScNyVqd%2FiI3M%3D&amp;reserved=0" TargetMode="External"/><Relationship Id="rId2" Type="http://schemas.openxmlformats.org/officeDocument/2006/relationships/hyperlink" Target="https://www.newyorker.com/magazine/2018/09/03/fake-news-and-unrest-in-nicaragua" TargetMode="External"/><Relationship Id="rId1" Type="http://schemas.openxmlformats.org/officeDocument/2006/relationships/slideLayout" Target="../slideLayouts/slideLayout7.xml"/><Relationship Id="rId5" Type="http://schemas.openxmlformats.org/officeDocument/2006/relationships/hyperlink" Target="mailto:janecmirandette@gmail.com" TargetMode="External"/><Relationship Id="rId4" Type="http://schemas.openxmlformats.org/officeDocument/2006/relationships/hyperlink" Target="http://www.news4europe.eu/6350_world/5636405_divided-un-security-council-discusses-nicaragua-for-1st-time.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2" descr="http://www.ezilon.com/maps/images/centralamerica/Nicaragua-physical-map.gif"/>
          <p:cNvPicPr>
            <a:picLocks noChangeAspect="1" noChangeArrowheads="1"/>
          </p:cNvPicPr>
          <p:nvPr/>
        </p:nvPicPr>
        <p:blipFill>
          <a:blip r:embed="rId3" cstate="print"/>
          <a:srcRect/>
          <a:stretch>
            <a:fillRect/>
          </a:stretch>
        </p:blipFill>
        <p:spPr bwMode="auto">
          <a:xfrm>
            <a:off x="0" y="0"/>
            <a:ext cx="9296400" cy="6884822"/>
          </a:xfrm>
          <a:prstGeom prst="rect">
            <a:avLst/>
          </a:prstGeom>
          <a:noFill/>
        </p:spPr>
      </p:pic>
    </p:spTree>
    <p:extLst>
      <p:ext uri="{BB962C8B-B14F-4D97-AF65-F5344CB8AC3E}">
        <p14:creationId xmlns:p14="http://schemas.microsoft.com/office/powerpoint/2010/main" val="3819653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94344" y="2819400"/>
            <a:ext cx="6049656" cy="40385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5564504" cy="3809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268108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3074" name="Picture 2" descr="C:\Users\Jane\Documents\2015212Rotaryandfirsttriptolibraryever016(Crop1)\2015212Rotaryandfirsttriptolibraryever016(Crop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2722" y="61753"/>
            <a:ext cx="8321040" cy="68081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12467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1" y="0"/>
            <a:ext cx="9296400" cy="6880218"/>
          </a:xfrm>
          <a:prstGeom prst="rect">
            <a:avLst/>
          </a:prstGeom>
        </p:spPr>
      </p:pic>
    </p:spTree>
    <p:extLst>
      <p:ext uri="{BB962C8B-B14F-4D97-AF65-F5344CB8AC3E}">
        <p14:creationId xmlns:p14="http://schemas.microsoft.com/office/powerpoint/2010/main" val="1523062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1" y="0"/>
            <a:ext cx="9486901"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626628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650611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228600"/>
            <a:ext cx="8567381" cy="6324600"/>
          </a:xfrm>
          <a:prstGeom prst="rect">
            <a:avLst/>
          </a:prstGeom>
        </p:spPr>
      </p:pic>
    </p:spTree>
    <p:extLst>
      <p:ext uri="{BB962C8B-B14F-4D97-AF65-F5344CB8AC3E}">
        <p14:creationId xmlns:p14="http://schemas.microsoft.com/office/powerpoint/2010/main" val="769868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57200"/>
            <a:ext cx="9652000" cy="7315200"/>
          </a:xfrm>
          <a:prstGeom prst="rect">
            <a:avLst/>
          </a:prstGeom>
        </p:spPr>
      </p:pic>
    </p:spTree>
    <p:extLst>
      <p:ext uri="{BB962C8B-B14F-4D97-AF65-F5344CB8AC3E}">
        <p14:creationId xmlns:p14="http://schemas.microsoft.com/office/powerpoint/2010/main" val="8709150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CTUALIZACIÓN DE SAN JUAN DEL SUR">
            <a:hlinkClick r:id="rId3"/>
          </p:cNvPr>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448800" cy="6858000"/>
          </a:xfrm>
          <a:prstGeom prst="rect">
            <a:avLst/>
          </a:prstGeom>
          <a:noFill/>
          <a:ln>
            <a:noFill/>
          </a:ln>
        </p:spPr>
      </p:pic>
    </p:spTree>
    <p:extLst>
      <p:ext uri="{BB962C8B-B14F-4D97-AF65-F5344CB8AC3E}">
        <p14:creationId xmlns:p14="http://schemas.microsoft.com/office/powerpoint/2010/main" val="44740114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Jane\Pictures\2015\2015-11-16 2015 Anniversary 2015 Gene Hainer\2015 Anniversary 2015 Gene Hainer 09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389106"/>
            <a:ext cx="9144000" cy="60797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095779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533400"/>
            <a:ext cx="7924800" cy="5909310"/>
          </a:xfrm>
          <a:prstGeom prst="rect">
            <a:avLst/>
          </a:prstGeom>
        </p:spPr>
        <p:txBody>
          <a:bodyPr wrap="square">
            <a:spAutoFit/>
          </a:bodyPr>
          <a:lstStyle/>
          <a:p>
            <a:r>
              <a:rPr lang="en-US" dirty="0"/>
              <a:t>Reconsider travel to Nicaragua due to </a:t>
            </a:r>
            <a:r>
              <a:rPr lang="en-US" b="1" dirty="0"/>
              <a:t>crime</a:t>
            </a:r>
            <a:r>
              <a:rPr lang="en-US" dirty="0"/>
              <a:t>, </a:t>
            </a:r>
            <a:r>
              <a:rPr lang="en-US" b="1" dirty="0"/>
              <a:t>civil unrest</a:t>
            </a:r>
            <a:r>
              <a:rPr lang="en-US" dirty="0"/>
              <a:t>, </a:t>
            </a:r>
            <a:r>
              <a:rPr lang="en-US" b="1" dirty="0"/>
              <a:t>limited healthcare availability, and arbitrary enforcement of laws</a:t>
            </a:r>
            <a:r>
              <a:rPr lang="en-US" dirty="0" smtClean="0"/>
              <a:t>.</a:t>
            </a:r>
          </a:p>
          <a:p>
            <a:endParaRPr lang="en-US" dirty="0"/>
          </a:p>
          <a:p>
            <a:r>
              <a:rPr lang="en-US" dirty="0"/>
              <a:t>On September 12, 2018, the U.S. Department of State lifted the ordered departure of non-emergency U.S. government personnel and family members. The U.S. Embassy remains open to provide emergency services for U.S. citizens and will gradually return to normal operations.</a:t>
            </a:r>
          </a:p>
          <a:p>
            <a:r>
              <a:rPr lang="en-US" dirty="0"/>
              <a:t>Throughout Nicaragua, armed and violent uniformed police or civilians in plain clothes acting as police (¿para-police¿) are targeting anyone considered to be in opposition to the rule of President Ortega</a:t>
            </a:r>
            <a:r>
              <a:rPr lang="en-US" dirty="0" smtClean="0"/>
              <a:t>. The </a:t>
            </a:r>
            <a:r>
              <a:rPr lang="en-US" dirty="0"/>
              <a:t>government and its affiliated armed groups have been reported to</a:t>
            </a:r>
            <a:r>
              <a:rPr lang="en-US" dirty="0" smtClean="0"/>
              <a:t>:</a:t>
            </a:r>
          </a:p>
          <a:p>
            <a:endParaRPr lang="en-US" dirty="0"/>
          </a:p>
          <a:p>
            <a:r>
              <a:rPr lang="en-US" dirty="0"/>
              <a:t>Arbitrarily detain protestors, with credible claims of torture and disappearances.</a:t>
            </a:r>
          </a:p>
          <a:p>
            <a:r>
              <a:rPr lang="en-US" dirty="0"/>
              <a:t>Systematically target opposition figures, including clergy members.</a:t>
            </a:r>
          </a:p>
          <a:p>
            <a:r>
              <a:rPr lang="en-US" dirty="0"/>
              <a:t>Prevent certain individuals from departing Nicaragua by air or land.</a:t>
            </a:r>
          </a:p>
          <a:p>
            <a:r>
              <a:rPr lang="en-US" dirty="0"/>
              <a:t>Seize privately owned land.</a:t>
            </a:r>
          </a:p>
          <a:p>
            <a:r>
              <a:rPr lang="en-US" dirty="0"/>
              <a:t>Arbitrarily search personal phones and computers for anti-government content.</a:t>
            </a:r>
          </a:p>
          <a:p>
            <a:r>
              <a:rPr lang="en-US" dirty="0"/>
              <a:t>Arbitrarily detain certain individuals with unfounded charges of terrorism, money laundering, and organized crime.</a:t>
            </a:r>
          </a:p>
          <a:p>
            <a:r>
              <a:rPr lang="en-US" dirty="0"/>
              <a:t>These police and para-police groups often cover their faces, sometimes operate in groups numbering in the hundreds, and use unmarked vehicles.</a:t>
            </a:r>
          </a:p>
        </p:txBody>
      </p:sp>
    </p:spTree>
    <p:extLst>
      <p:ext uri="{BB962C8B-B14F-4D97-AF65-F5344CB8AC3E}">
        <p14:creationId xmlns:p14="http://schemas.microsoft.com/office/powerpoint/2010/main" val="226579940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Jane\Pictures\2015\2015-11-16 2015 Anniversary 2015 Gene Hainer\2015 Anniversary 2015 Gene Hainer 09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389106"/>
            <a:ext cx="9144000" cy="60797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38360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19200" y="609600"/>
            <a:ext cx="7162800" cy="5909310"/>
          </a:xfrm>
          <a:prstGeom prst="rect">
            <a:avLst/>
          </a:prstGeom>
        </p:spPr>
        <p:txBody>
          <a:bodyPr wrap="square">
            <a:spAutoFit/>
          </a:bodyPr>
          <a:lstStyle/>
          <a:p>
            <a:endParaRPr lang="en-US" dirty="0" smtClean="0"/>
          </a:p>
          <a:p>
            <a:r>
              <a:rPr lang="en-US" dirty="0"/>
              <a:t>Costa Rica Travel Advisory Level 1: Exercise normal precautions, September 4, </a:t>
            </a:r>
            <a:r>
              <a:rPr lang="en-US" dirty="0" smtClean="0"/>
              <a:t>2018</a:t>
            </a:r>
            <a:endParaRPr lang="en-US" dirty="0"/>
          </a:p>
          <a:p>
            <a:endParaRPr lang="en-US" dirty="0" smtClean="0"/>
          </a:p>
          <a:p>
            <a:r>
              <a:rPr lang="en-US" dirty="0" smtClean="0"/>
              <a:t>Exercise </a:t>
            </a:r>
            <a:r>
              <a:rPr lang="en-US" dirty="0"/>
              <a:t>normal precautions in Costa Rica. Some areas have increased risk. Read the entire Travel Advisory</a:t>
            </a:r>
            <a:r>
              <a:rPr lang="en-US" dirty="0" smtClean="0"/>
              <a:t>.</a:t>
            </a:r>
            <a:r>
              <a:rPr lang="en-US" dirty="0"/>
              <a:t/>
            </a:r>
            <a:br>
              <a:rPr lang="en-US" dirty="0"/>
            </a:br>
            <a:r>
              <a:rPr lang="en-US" dirty="0"/>
              <a:t>Exercise increased caution in:</a:t>
            </a:r>
            <a:br>
              <a:rPr lang="en-US" dirty="0"/>
            </a:br>
            <a:r>
              <a:rPr lang="en-US" dirty="0" smtClean="0"/>
              <a:t>Central </a:t>
            </a:r>
            <a:r>
              <a:rPr lang="en-US" dirty="0"/>
              <a:t>neighborhood in Limon due to </a:t>
            </a:r>
            <a:r>
              <a:rPr lang="en-US" b="1" dirty="0"/>
              <a:t>crime</a:t>
            </a:r>
            <a:r>
              <a:rPr lang="en-US" dirty="0"/>
              <a:t>.</a:t>
            </a:r>
          </a:p>
          <a:p>
            <a:r>
              <a:rPr lang="en-US" dirty="0"/>
              <a:t>Liberia city due to </a:t>
            </a:r>
            <a:r>
              <a:rPr lang="en-US" b="1" dirty="0"/>
              <a:t>crime.</a:t>
            </a:r>
            <a:endParaRPr lang="en-US" dirty="0"/>
          </a:p>
          <a:p>
            <a:r>
              <a:rPr lang="en-US" dirty="0" err="1"/>
              <a:t>Desamparados</a:t>
            </a:r>
            <a:r>
              <a:rPr lang="en-US" dirty="0"/>
              <a:t> neighborhood in San Rafael due to </a:t>
            </a:r>
            <a:r>
              <a:rPr lang="en-US" b="1" dirty="0"/>
              <a:t>crime</a:t>
            </a:r>
            <a:r>
              <a:rPr lang="en-US" dirty="0"/>
              <a:t>.</a:t>
            </a:r>
          </a:p>
          <a:p>
            <a:r>
              <a:rPr lang="en-US" dirty="0" err="1"/>
              <a:t>Pavas</a:t>
            </a:r>
            <a:r>
              <a:rPr lang="en-US" dirty="0"/>
              <a:t> and Hospital neighborhoods San Jose due to </a:t>
            </a:r>
            <a:r>
              <a:rPr lang="en-US" b="1" dirty="0"/>
              <a:t>crime</a:t>
            </a:r>
            <a:r>
              <a:rPr lang="en-US" dirty="0"/>
              <a:t>.</a:t>
            </a:r>
          </a:p>
          <a:p>
            <a:r>
              <a:rPr lang="en-US" dirty="0"/>
              <a:t>Read the Safety and Security section on the </a:t>
            </a:r>
            <a:r>
              <a:rPr lang="en-US" dirty="0">
                <a:hlinkClick r:id="rId2"/>
              </a:rPr>
              <a:t>country information page</a:t>
            </a:r>
            <a:r>
              <a:rPr lang="en-US" dirty="0"/>
              <a:t>.</a:t>
            </a:r>
            <a:br>
              <a:rPr lang="en-US" dirty="0"/>
            </a:br>
            <a:r>
              <a:rPr lang="en-US" dirty="0"/>
              <a:t/>
            </a:r>
            <a:br>
              <a:rPr lang="en-US" dirty="0"/>
            </a:br>
            <a:r>
              <a:rPr lang="en-US" dirty="0"/>
              <a:t>If you decide to travel to Costa Rica:</a:t>
            </a:r>
            <a:br>
              <a:rPr lang="en-US" dirty="0"/>
            </a:br>
            <a:r>
              <a:rPr lang="en-US" dirty="0"/>
              <a:t/>
            </a:r>
            <a:br>
              <a:rPr lang="en-US" dirty="0"/>
            </a:br>
            <a:r>
              <a:rPr lang="en-US" dirty="0"/>
              <a:t>Enroll in the </a:t>
            </a:r>
            <a:r>
              <a:rPr lang="en-US" dirty="0">
                <a:hlinkClick r:id="rId3"/>
              </a:rPr>
              <a:t>Smart Traveler Enrollment Program</a:t>
            </a:r>
            <a:r>
              <a:rPr lang="en-US" dirty="0"/>
              <a:t> </a:t>
            </a:r>
            <a:r>
              <a:rPr lang="en-US" dirty="0">
                <a:hlinkClick r:id="rId3"/>
              </a:rPr>
              <a:t>(STEP)</a:t>
            </a:r>
            <a:r>
              <a:rPr lang="en-US" dirty="0"/>
              <a:t> to receive Alerts and make it easier to locate you in an emergency.</a:t>
            </a:r>
          </a:p>
          <a:p>
            <a:r>
              <a:rPr lang="en-US" dirty="0"/>
              <a:t>Follow the Department of State on </a:t>
            </a:r>
            <a:r>
              <a:rPr lang="en-US" dirty="0">
                <a:hlinkClick r:id="rId4"/>
              </a:rPr>
              <a:t>Facebook</a:t>
            </a:r>
            <a:r>
              <a:rPr lang="en-US" dirty="0"/>
              <a:t> and </a:t>
            </a:r>
            <a:r>
              <a:rPr lang="en-US" dirty="0">
                <a:hlinkClick r:id="rId5"/>
              </a:rPr>
              <a:t>Twitter</a:t>
            </a:r>
            <a:r>
              <a:rPr lang="en-US" dirty="0"/>
              <a:t>.</a:t>
            </a:r>
          </a:p>
          <a:p>
            <a:r>
              <a:rPr lang="en-US" dirty="0"/>
              <a:t>Review the </a:t>
            </a:r>
            <a:r>
              <a:rPr lang="en-US" dirty="0">
                <a:hlinkClick r:id="rId6"/>
              </a:rPr>
              <a:t>Crime and Safety Report</a:t>
            </a:r>
            <a:r>
              <a:rPr lang="en-US" dirty="0"/>
              <a:t> for Costa Rica.</a:t>
            </a:r>
          </a:p>
          <a:p>
            <a:r>
              <a:rPr lang="en-US" dirty="0"/>
              <a:t>U.S. citizens who travel abroad should always have a contingency plan for emergency situations. Review the </a:t>
            </a:r>
            <a:r>
              <a:rPr lang="en-US" dirty="0">
                <a:hlinkClick r:id="rId7"/>
              </a:rPr>
              <a:t>Traveler's Checklist</a:t>
            </a:r>
            <a:r>
              <a:rPr lang="en-US" dirty="0"/>
              <a:t>.</a:t>
            </a:r>
          </a:p>
        </p:txBody>
      </p:sp>
    </p:spTree>
    <p:extLst>
      <p:ext uri="{BB962C8B-B14F-4D97-AF65-F5344CB8AC3E}">
        <p14:creationId xmlns:p14="http://schemas.microsoft.com/office/powerpoint/2010/main" val="53466290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474345"/>
            <a:ext cx="4572000" cy="5909310"/>
          </a:xfrm>
          <a:prstGeom prst="rect">
            <a:avLst/>
          </a:prstGeom>
        </p:spPr>
        <p:txBody>
          <a:bodyPr>
            <a:spAutoFit/>
          </a:bodyPr>
          <a:lstStyle/>
          <a:p>
            <a:r>
              <a:rPr lang="en-US" dirty="0"/>
              <a:t>How can I receive updated information during a crisis?</a:t>
            </a:r>
          </a:p>
          <a:p>
            <a:r>
              <a:rPr lang="en-US" dirty="0"/>
              <a:t>We encourage all U.S. citizens traveling abroad, especially citizens who plan to be overseas for a significant amount of time, to enroll in the </a:t>
            </a:r>
            <a:r>
              <a:rPr lang="en-US" dirty="0">
                <a:hlinkClick r:id="rId2"/>
              </a:rPr>
              <a:t>Smart Traveler Enrollment Program (STEP)</a:t>
            </a:r>
            <a:r>
              <a:rPr lang="en-US" dirty="0"/>
              <a:t>. It is important that you keep your contact information up-to-date so that we can notify you or your designated emergency contact of developments and provide valuable information.</a:t>
            </a:r>
          </a:p>
          <a:p>
            <a:r>
              <a:rPr lang="en-US" dirty="0"/>
              <a:t>Also be sure to monitor our website, </a:t>
            </a:r>
            <a:r>
              <a:rPr lang="en-US" dirty="0">
                <a:hlinkClick r:id="rId3" tooltip="https://travel.state.gov"/>
              </a:rPr>
              <a:t>travel.state.gov</a:t>
            </a:r>
            <a:r>
              <a:rPr lang="en-US" dirty="0"/>
              <a:t>, for updates, as this is our primary tool to disseminate important information during a crisis. Our </a:t>
            </a:r>
            <a:r>
              <a:rPr lang="en-US" dirty="0">
                <a:hlinkClick r:id="rId4"/>
              </a:rPr>
              <a:t>Facebook</a:t>
            </a:r>
            <a:r>
              <a:rPr lang="en-US" dirty="0"/>
              <a:t> and </a:t>
            </a:r>
            <a:r>
              <a:rPr lang="en-US" dirty="0">
                <a:hlinkClick r:id="rId4"/>
              </a:rPr>
              <a:t>Twitter</a:t>
            </a:r>
            <a:r>
              <a:rPr lang="en-US" dirty="0"/>
              <a:t> accounts are also good sources of information. Rest assured that in case of a crisis, we will make use of all available modes of communication to keep our citizens informed, including the internet, social media, TV, and radio.</a:t>
            </a:r>
          </a:p>
        </p:txBody>
      </p:sp>
    </p:spTree>
    <p:extLst>
      <p:ext uri="{BB962C8B-B14F-4D97-AF65-F5344CB8AC3E}">
        <p14:creationId xmlns:p14="http://schemas.microsoft.com/office/powerpoint/2010/main" val="80451642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197346"/>
            <a:ext cx="4572000" cy="6463308"/>
          </a:xfrm>
          <a:prstGeom prst="rect">
            <a:avLst/>
          </a:prstGeom>
        </p:spPr>
        <p:txBody>
          <a:bodyPr>
            <a:spAutoFit/>
          </a:bodyPr>
          <a:lstStyle/>
          <a:p>
            <a:r>
              <a:rPr lang="en-US" b="1" dirty="0"/>
              <a:t>What the State Department Can and Cannot Do in High-Risk Areas</a:t>
            </a:r>
          </a:p>
          <a:p>
            <a:r>
              <a:rPr lang="en-US" dirty="0"/>
              <a:t>You are subject to the laws and the legal system of the country you are visiting.</a:t>
            </a:r>
          </a:p>
          <a:p>
            <a:r>
              <a:rPr lang="en-US" dirty="0"/>
              <a:t>In many high-risk areas, we cannot help you. This may be because of a lack of a functioning government, the ineffectiveness or policies of local authorities, armed conflict, or poor governance.</a:t>
            </a:r>
          </a:p>
          <a:p>
            <a:r>
              <a:rPr lang="en-US" dirty="0"/>
              <a:t>In many countries where the United States does not maintain diplomatic or consular relations, the U.S. government has no means to provide consular services to U.S. citizens. In the limited number of countries where the United States has an official Protecting Power arrangement with another country, very limited assistance may be available.</a:t>
            </a:r>
          </a:p>
          <a:p>
            <a:r>
              <a:rPr lang="en-US" dirty="0"/>
              <a:t>In a crisis in a high risk area, we may have to rely on local resources to resolve matters. See what we can and cannot do here during a crisis: Please refer to our webpage on </a:t>
            </a:r>
            <a:r>
              <a:rPr lang="en-US" dirty="0">
                <a:hlinkClick r:id="rId2"/>
              </a:rPr>
              <a:t>What the Department of State Can and Can't Do in a Crisis</a:t>
            </a:r>
            <a:r>
              <a:rPr lang="en-US" dirty="0"/>
              <a:t>.</a:t>
            </a:r>
          </a:p>
        </p:txBody>
      </p:sp>
    </p:spTree>
    <p:extLst>
      <p:ext uri="{BB962C8B-B14F-4D97-AF65-F5344CB8AC3E}">
        <p14:creationId xmlns:p14="http://schemas.microsoft.com/office/powerpoint/2010/main" val="130132130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76199"/>
            <a:ext cx="8534400" cy="6186309"/>
          </a:xfrm>
          <a:prstGeom prst="rect">
            <a:avLst/>
          </a:prstGeom>
        </p:spPr>
        <p:txBody>
          <a:bodyPr wrap="square">
            <a:spAutoFit/>
          </a:bodyPr>
          <a:lstStyle/>
          <a:p>
            <a:r>
              <a:rPr lang="en-US" dirty="0"/>
              <a:t>The recent New Yorker article on Nicaragua entitled  </a:t>
            </a:r>
            <a:r>
              <a:rPr lang="en-US" i="1" dirty="0"/>
              <a:t>"Fake News" and Unrest in Nicaragua.</a:t>
            </a:r>
            <a:r>
              <a:rPr lang="en-US" dirty="0"/>
              <a:t> </a:t>
            </a:r>
            <a:r>
              <a:rPr lang="en-US" i="1" dirty="0"/>
              <a:t>Suppressing an uprising, President Daniel Ortega borrows tactics from autocrats abroad. </a:t>
            </a:r>
            <a:br>
              <a:rPr lang="en-US" i="1" dirty="0"/>
            </a:br>
            <a:r>
              <a:rPr lang="en-US" dirty="0"/>
              <a:t>is an excellent and accurate description of the current crisis and a good historical view as well. It is very disconcerting to </a:t>
            </a:r>
            <a:r>
              <a:rPr lang="en-US" dirty="0" smtClean="0"/>
              <a:t>read: </a:t>
            </a:r>
            <a:r>
              <a:rPr lang="en-US" u="sng" dirty="0">
                <a:hlinkClick r:id="rId2"/>
              </a:rPr>
              <a:t>https://www.newyorker.com/magazine/2018/09/03/fake-news-and-unrest-in-nicaragua</a:t>
            </a:r>
            <a:r>
              <a:rPr lang="en-US" dirty="0"/>
              <a:t> </a:t>
            </a:r>
          </a:p>
          <a:p>
            <a:r>
              <a:rPr lang="en-US" dirty="0"/>
              <a:t>  </a:t>
            </a:r>
          </a:p>
          <a:p>
            <a:r>
              <a:rPr lang="en-US" dirty="0"/>
              <a:t> The UN Team provider a critical report and were required to immediately leave the country : MSN: Nicaragua to expel UN team after critical report </a:t>
            </a:r>
            <a:r>
              <a:rPr lang="en-US" u="sng" dirty="0">
                <a:hlinkClick r:id="rId3"/>
              </a:rPr>
              <a:t>http://a.msn.com/01/en-us/BBMI23V?ocid=se</a:t>
            </a:r>
            <a:r>
              <a:rPr lang="en-US" dirty="0"/>
              <a:t> </a:t>
            </a:r>
          </a:p>
          <a:p>
            <a:r>
              <a:rPr lang="en-US" dirty="0"/>
              <a:t> </a:t>
            </a:r>
          </a:p>
          <a:p>
            <a:r>
              <a:rPr lang="en-US" dirty="0"/>
              <a:t>The UN met on Sept 5th to discuss intervention in Nicaragua and faced opposition from Russia and Venezuela. </a:t>
            </a:r>
            <a:r>
              <a:rPr lang="en-US" dirty="0" smtClean="0"/>
              <a:t> One comment heard was “ Nicaragua is a ticking time bomb”.</a:t>
            </a:r>
            <a:endParaRPr lang="en-US" dirty="0"/>
          </a:p>
          <a:p>
            <a:r>
              <a:rPr lang="en-US" u="sng" dirty="0">
                <a:hlinkClick r:id="rId4"/>
              </a:rPr>
              <a:t>http://www.news4europe.eu/6350_world/5636405_divided-un-security-council-discusses-nicaragua-for-1st-time.html</a:t>
            </a:r>
            <a:endParaRPr lang="en-US" dirty="0"/>
          </a:p>
          <a:p>
            <a:r>
              <a:rPr lang="en-US" dirty="0"/>
              <a:t>  </a:t>
            </a:r>
          </a:p>
          <a:p>
            <a:r>
              <a:rPr lang="en-US" dirty="0"/>
              <a:t>Librarians </a:t>
            </a:r>
            <a:r>
              <a:rPr lang="en-US" dirty="0" smtClean="0"/>
              <a:t> are disseminating  </a:t>
            </a:r>
            <a:r>
              <a:rPr lang="en-US" dirty="0"/>
              <a:t>all of the not fake news via </a:t>
            </a:r>
            <a:r>
              <a:rPr lang="en-US" dirty="0" smtClean="0"/>
              <a:t>Facebook ,twitter at the risk of their lives.  They are so courageous.</a:t>
            </a:r>
            <a:endParaRPr lang="en-US" dirty="0"/>
          </a:p>
          <a:p>
            <a:r>
              <a:rPr lang="en-US" dirty="0"/>
              <a:t> </a:t>
            </a:r>
          </a:p>
          <a:p>
            <a:r>
              <a:rPr lang="en-US" dirty="0"/>
              <a:t>For more information and if you want to help:</a:t>
            </a:r>
          </a:p>
          <a:p>
            <a:r>
              <a:rPr lang="en-US" dirty="0"/>
              <a:t>Contact: Jane Mirandette</a:t>
            </a:r>
          </a:p>
          <a:p>
            <a:r>
              <a:rPr lang="en-US" u="sng" dirty="0">
                <a:hlinkClick r:id="rId5"/>
              </a:rPr>
              <a:t>janecmirandette@gmail.com</a:t>
            </a:r>
            <a:r>
              <a:rPr lang="en-US" dirty="0"/>
              <a:t> cell: 970 227 9287</a:t>
            </a:r>
          </a:p>
        </p:txBody>
      </p:sp>
    </p:spTree>
    <p:extLst>
      <p:ext uri="{BB962C8B-B14F-4D97-AF65-F5344CB8AC3E}">
        <p14:creationId xmlns:p14="http://schemas.microsoft.com/office/powerpoint/2010/main" val="22588228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861</TotalTime>
  <Words>179</Words>
  <Application>Microsoft Office PowerPoint</Application>
  <PresentationFormat>On-screen Show (4:3)</PresentationFormat>
  <Paragraphs>48</Paragraphs>
  <Slides>16</Slides>
  <Notes>3</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Jane</dc:creator>
  <cp:lastModifiedBy>Jane</cp:lastModifiedBy>
  <cp:revision>67</cp:revision>
  <cp:lastPrinted>2018-09-13T20:03:13Z</cp:lastPrinted>
  <dcterms:created xsi:type="dcterms:W3CDTF">2018-07-13T03:06:06Z</dcterms:created>
  <dcterms:modified xsi:type="dcterms:W3CDTF">2018-09-13T20:16:25Z</dcterms:modified>
</cp:coreProperties>
</file>