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B0604020202020204" charset="0"/>
      <p:regular r:id="rId25"/>
      <p:bold r:id="rId26"/>
      <p:italic r:id="rId27"/>
      <p:boldItalic r:id="rId28"/>
    </p:embeddedFont>
    <p:embeddedFont>
      <p:font typeface="Playfair Display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97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23676b5a5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23676b5a5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23676b5a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23676b5a5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23676b5a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23676b5a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23676b5a5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23676b5a5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5225624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5225624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41aa0d917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941aa0d917_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23676b5a5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923676b5a5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923676b5a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923676b5a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23676b5a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23676b5a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23676b5a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23676b5a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923676b5a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923676b5a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923676b5a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923676b5a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23676b5a5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23676b5a5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23676b5a5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23676b5a5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23676b5a5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923676b5a5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923676b5a5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923676b5a5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9522562475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9522562475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rariesforall.or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janecmirandette@gmail.com" TargetMode="External"/><Relationship Id="rId4" Type="http://schemas.openxmlformats.org/officeDocument/2006/relationships/hyperlink" Target="https://drive.google.com/file/d/1jW58L3C6WaAEUAguwuE0IiCTxHGkBfVl/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97350" y="792075"/>
            <a:ext cx="8054100" cy="3258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000000"/>
                </a:solidFill>
              </a:rPr>
              <a:t>¡Gracia’s Omu! </a:t>
            </a:r>
            <a:endParaRPr i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Childhood Literacy workshop in Granada, Nicaragua 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697350" y="3969025"/>
            <a:ext cx="7893000" cy="8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/>
              <a:t>Presented by Jane Mirandette</a:t>
            </a:r>
            <a:endParaRPr sz="22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/>
              <a:t>President  of the Hester J. Hodgdon Libraries for All Foundation 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1484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Librarians Gather to Collaborate, Share  Early Childhood Teaching Skills, Internet Safety and Innovative Technology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2196100"/>
            <a:ext cx="8520600" cy="27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Workshop was presented by the Hester J. Hodgdon Libraries For All Foundation with a Grant from the ILCE-IG grant in November of 2019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70+ attendees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9 speakers and activity coordinators from Nicaragua and the US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Luncheon subsidized and  provided for $5 per attendee.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Activities based around the Jumpstart Read for the Record 2O19 book </a:t>
            </a:r>
            <a:r>
              <a:rPr lang="en" i="1"/>
              <a:t>¡Gracias Omu!</a:t>
            </a:r>
            <a:r>
              <a:rPr lang="en"/>
              <a:t> and Google's </a:t>
            </a:r>
            <a:r>
              <a:rPr lang="en" i="1"/>
              <a:t>Be Internet Awesome </a:t>
            </a:r>
            <a:r>
              <a:rPr lang="en"/>
              <a:t>Campaign.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 Topics: 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57100" y="1306150"/>
            <a:ext cx="5097300" cy="35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Migrating Physical Format Information to Electronic Format</a:t>
            </a:r>
            <a:endParaRPr sz="1400"/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Gustavo Mendez Cruz, president of ANIBIPA</a:t>
            </a:r>
            <a:endParaRPr sz="1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Be Internet Awesome! Use and Security of Your Google Accounts</a:t>
            </a:r>
            <a:endParaRPr sz="1400"/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Jane Mirandette and Janet Lee </a:t>
            </a:r>
            <a:endParaRPr sz="1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Presentation Story Books and Activities </a:t>
            </a:r>
            <a:endParaRPr sz="1400"/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Barb Thorne</a:t>
            </a:r>
            <a:endParaRPr sz="1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¡Gracias Omu! Reading </a:t>
            </a:r>
            <a:endParaRPr sz="1400"/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Edwin Vasquez </a:t>
            </a:r>
            <a:endParaRPr sz="1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¡Gracias Omu! Activities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Presentation and Use of New Technologies (3D Printing) </a:t>
            </a:r>
            <a:endParaRPr sz="1400"/>
          </a:p>
          <a:p>
            <a:pPr marL="914400" lvl="1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Nubia Manzanares, Edwin Vasquez, Lily Griner, Patricia  Herron, Preston Tobery</a:t>
            </a:r>
            <a:endParaRPr sz="1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Choice of Activities: Book Repair, Books and Crafts </a:t>
            </a:r>
            <a:endParaRPr sz="1400"/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t="7139" b="19862"/>
          <a:stretch/>
        </p:blipFill>
        <p:spPr>
          <a:xfrm>
            <a:off x="5829750" y="341600"/>
            <a:ext cx="2821866" cy="446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Started: 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397600" y="1627050"/>
            <a:ext cx="4117800" cy="18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 President of  ANIBIPA, Nicaragua’s Library Association, Gustavo Cruz, presented on the challenges and successes libraries have faced migrating physical data in Nicaragua. 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17713"/>
            <a:ext cx="4333377" cy="325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Internet Awesome!</a:t>
            </a: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339525" y="1546525"/>
            <a:ext cx="5492700" cy="30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Online privacy- Share with Care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Making strong passwords - Secure your Secrets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Talking to family about safety -Don’t Fall for Fake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Being kind on the internet - It’s Cool to be Kind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Responding to bullying - When in Doubt, Talk it Out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Family Link Guide for digital ground rules.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Guided by Google’s Be Internet Awesome campaign  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100" y="1367650"/>
            <a:ext cx="2266625" cy="302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 Time: 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81950" y="1499125"/>
            <a:ext cx="25287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Barb Thorne presented a bilingual powerpoint demonstrating how to use a variety of books and associated activities for literacy learning in the classroom or library. 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538" y="917350"/>
            <a:ext cx="286573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6457825" y="1499113"/>
            <a:ext cx="2528700" cy="2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Both powerpoint programs offered in this workshop are bilingual and available to download on our website under lending library resources.</a:t>
            </a:r>
            <a:endParaRPr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308550" y="280750"/>
            <a:ext cx="8526900" cy="1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">
                <a:solidFill>
                  <a:srgbClr val="FFFFFF"/>
                </a:solidFill>
              </a:rPr>
              <a:t>Example slide from Barb’s Presentation: 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Alfa Slab One"/>
              <a:buNone/>
            </a:pPr>
            <a:endParaRPr sz="900" i="1">
              <a:solidFill>
                <a:schemeClr val="accent6"/>
              </a:solidFill>
            </a:endParaRPr>
          </a:p>
        </p:txBody>
      </p:sp>
      <p:pic>
        <p:nvPicPr>
          <p:cNvPr id="110" name="Google Shape;110;p19" descr="Related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3075" y="2448875"/>
            <a:ext cx="1958913" cy="23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387437"/>
            <a:ext cx="2424375" cy="25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297750" y="1264475"/>
            <a:ext cx="8853300" cy="8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2200"/>
              <a:buFont typeface="Alfa Slab One"/>
              <a:buNone/>
            </a:pPr>
            <a:r>
              <a:rPr lang="en" sz="1500"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1800" b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Utilice un libro por semana y conéctelo a su plan de estudios cada día.</a:t>
            </a:r>
            <a:endParaRPr sz="700"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Alfa Slab One"/>
              <a:buNone/>
            </a:pPr>
            <a:r>
              <a:rPr lang="en" sz="1800" b="1" i="1">
                <a:solidFill>
                  <a:schemeClr val="accent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Use a book each week and connect it to your curriculum each day.</a:t>
            </a:r>
            <a:endParaRPr sz="1200" b="1" i="1">
              <a:solidFill>
                <a:schemeClr val="accent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">
                <a:latin typeface="Lato"/>
                <a:ea typeface="Lato"/>
                <a:cs typeface="Lato"/>
                <a:sym typeface="Lato"/>
              </a:rPr>
              <a:t> `</a:t>
            </a:r>
            <a:endParaRPr sz="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¡Gracias Omu!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4476650" y="2388000"/>
            <a:ext cx="3573600" cy="12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Jumpstart’s read for the record book of 2019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¡Gracias Omu! By Oge Mora</a:t>
            </a:r>
            <a:endParaRPr/>
          </a:p>
        </p:txBody>
      </p:sp>
      <p:pic>
        <p:nvPicPr>
          <p:cNvPr id="119" name="Google Shape;119;p20" descr="Related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975" y="1280950"/>
            <a:ext cx="2867525" cy="35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¡Gracias Omu!</a:t>
            </a:r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 rot="-360">
            <a:off x="2634400" y="1306887"/>
            <a:ext cx="2862600" cy="28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Edwin Vasquez reads ¡Gracias Omu! aloud while the group reads along.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Copies of the book were distributed to each person or group to bring back to their libraries as part of the program. </a:t>
            </a:r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 rotWithShape="1">
          <a:blip r:embed="rId3">
            <a:alphaModFix/>
          </a:blip>
          <a:srcRect r="17898" b="11166"/>
          <a:stretch/>
        </p:blipFill>
        <p:spPr>
          <a:xfrm>
            <a:off x="365400" y="1205576"/>
            <a:ext cx="2074742" cy="300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 rotWithShape="1">
          <a:blip r:embed="rId4">
            <a:alphaModFix/>
          </a:blip>
          <a:srcRect l="12211"/>
          <a:stretch/>
        </p:blipFill>
        <p:spPr>
          <a:xfrm>
            <a:off x="5497000" y="1076750"/>
            <a:ext cx="3335299" cy="300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1130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If you’re thankful and you know it…clap your hands! </a:t>
            </a:r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body" idx="1"/>
          </p:nvPr>
        </p:nvSpPr>
        <p:spPr>
          <a:xfrm>
            <a:off x="370700" y="1717825"/>
            <a:ext cx="4110000" cy="22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Attendees sang along to a rendition of </a:t>
            </a:r>
            <a:r>
              <a:rPr lang="en" i="1"/>
              <a:t>If You’re Happy and You Know It</a:t>
            </a:r>
            <a:endParaRPr i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Several activities were shared with the group to demonstrate using interactive activities in their classrooms or libraries.</a:t>
            </a:r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1594553"/>
            <a:ext cx="4337298" cy="3252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Alphabet Soup</a:t>
            </a:r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984275" y="1255575"/>
            <a:ext cx="76335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Participants drew a letter from a soup pot and thought of a word that started with the letter they picked</a:t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 rotWithShape="1">
          <a:blip r:embed="rId3">
            <a:alphaModFix/>
          </a:blip>
          <a:srcRect l="8441" b="7646"/>
          <a:stretch/>
        </p:blipFill>
        <p:spPr>
          <a:xfrm>
            <a:off x="5091414" y="2136950"/>
            <a:ext cx="3526362" cy="266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425" y="2136950"/>
            <a:ext cx="3556849" cy="266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Lunch</a:t>
            </a:r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body" idx="1"/>
          </p:nvPr>
        </p:nvSpPr>
        <p:spPr>
          <a:xfrm>
            <a:off x="311700" y="1200725"/>
            <a:ext cx="8520600" cy="11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Lunch was provided for all attendees at a reduced cost. It proved to be a great time for networking and sharing ideas among participants from the various local groups and other countries! </a:t>
            </a:r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700" y="2265725"/>
            <a:ext cx="3428999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6075" y="2265732"/>
            <a:ext cx="3428999" cy="257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Safety Activity </a:t>
            </a:r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body" idx="1"/>
          </p:nvPr>
        </p:nvSpPr>
        <p:spPr>
          <a:xfrm>
            <a:off x="537150" y="1245975"/>
            <a:ext cx="3135300" cy="2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 lunch time activity: Every other participant was given a tooth brush and asked to brush their teeth. They were then instructed to  pass the toothbrush to their neighbor to use to brush their teeth. There were no takers!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l="16652"/>
          <a:stretch/>
        </p:blipFill>
        <p:spPr>
          <a:xfrm>
            <a:off x="4571999" y="1138575"/>
            <a:ext cx="3664650" cy="3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762600" y="3285975"/>
            <a:ext cx="2684400" cy="15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This activity reiterated, in a dramatic way, that sharing on the internet should be taken with the same cautions. </a:t>
            </a:r>
            <a:endParaRPr sz="12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3D Printers, Robots, and Innovation </a:t>
            </a: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311700" y="1807725"/>
            <a:ext cx="4316400" cy="18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Nubia Manzanares from the US Embassy’s American Corners Library, established in Managua, Nicaragua, presented on 3D printing operations and classes available at their library. </a:t>
            </a: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4250" y="1471100"/>
            <a:ext cx="3837023" cy="287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3D Printers, Robots, and Innovation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4273800" y="1430013"/>
            <a:ext cx="4558500" cy="28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Maryland Librarians presented on the 3D printer that was installed at the San Juan del Sur Biblioteca the day before.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Preston Tobery emphasized that the sky's the limit when it comes to 3D printing and provided samples of items that were printed.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2" name="Google Shape;172;p27"/>
          <p:cNvPicPr preferRelativeResize="0"/>
          <p:nvPr/>
        </p:nvPicPr>
        <p:blipFill rotWithShape="1">
          <a:blip r:embed="rId3">
            <a:alphaModFix/>
          </a:blip>
          <a:srcRect r="11126"/>
          <a:stretch/>
        </p:blipFill>
        <p:spPr>
          <a:xfrm>
            <a:off x="440525" y="1299450"/>
            <a:ext cx="3693599" cy="3117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Activities: Book Repair and Crafts</a:t>
            </a:r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161400" y="3951600"/>
            <a:ext cx="8912100" cy="7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Heidy Herrera (left) and Barb Thorne (right) provided additional activities to learn about repairing books and ways to encourage reading through crafts and other activities.</a:t>
            </a:r>
            <a:endParaRPr/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400" y="1358402"/>
            <a:ext cx="3235599" cy="24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358413"/>
            <a:ext cx="3235599" cy="2426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Ending with Gratitude:</a:t>
            </a:r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1"/>
          </p:nvPr>
        </p:nvSpPr>
        <p:spPr>
          <a:xfrm>
            <a:off x="4982425" y="1478125"/>
            <a:ext cx="3946500" cy="29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¡Gracias Omu! features lessons on offering gratitude.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Participants were handed cards to write expressions of gratitude and some of the responses were attached to a gratitude map found in ¡Gracias Omu!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17800"/>
            <a:ext cx="4526268" cy="339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Gracias/Thank you! </a:t>
            </a:r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351825" y="1333500"/>
            <a:ext cx="8621700" cy="23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HJH Libraries for All Foundation 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https://www.librariesforall.org/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Presentation on How To Use Books in the Classroom 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3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https://drive.google.com/file/d/1jW58L3C6WaAEUAguwuE0IiCTxHGkBfVl/view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Google Be Internet Awesome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https://beinternetawesome.withgoogle.com/en_us/educators</a:t>
            </a: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sp>
        <p:nvSpPr>
          <p:cNvPr id="194" name="Google Shape;194;p30"/>
          <p:cNvSpPr txBox="1"/>
          <p:nvPr/>
        </p:nvSpPr>
        <p:spPr>
          <a:xfrm>
            <a:off x="2777775" y="3849750"/>
            <a:ext cx="3769800" cy="10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Jane Mirandette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en" sz="1900" b="1" u="sng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anecmirandette@gmail.com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(970)-227-9287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Microsoft Office PowerPoint</Application>
  <PresentationFormat>On-screen Show (16:9)</PresentationFormat>
  <Paragraphs>80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Lato</vt:lpstr>
      <vt:lpstr>Arial</vt:lpstr>
      <vt:lpstr>Playfair Display</vt:lpstr>
      <vt:lpstr>Alfa Slab One</vt:lpstr>
      <vt:lpstr>Calibri</vt:lpstr>
      <vt:lpstr>Blue &amp; Gold</vt:lpstr>
      <vt:lpstr>¡Gracia’s Omu!  Childhood Literacy workshop in Granada, Nicaragua </vt:lpstr>
      <vt:lpstr>Librarians Gather to Collaborate, Share  Early Childhood Teaching Skills, Internet Safety and Innovative Technology   </vt:lpstr>
      <vt:lpstr>Workshop Topics: </vt:lpstr>
      <vt:lpstr>Getting Started: </vt:lpstr>
      <vt:lpstr>Be Internet Awesome!</vt:lpstr>
      <vt:lpstr>Story Time: </vt:lpstr>
      <vt:lpstr>Example slide from Barb’s Presentation:  </vt:lpstr>
      <vt:lpstr>Reading ¡Gracias Omu!</vt:lpstr>
      <vt:lpstr>Reading ¡Gracias Omu!</vt:lpstr>
      <vt:lpstr>Activity: If you’re thankful and you know it…clap your hands! </vt:lpstr>
      <vt:lpstr>Activity: Alphabet Soup</vt:lpstr>
      <vt:lpstr>Lunch</vt:lpstr>
      <vt:lpstr>Internet Safety Activity </vt:lpstr>
      <vt:lpstr>3D Printers, Robots, and Innovation </vt:lpstr>
      <vt:lpstr>3D Printers, Robots, and Innovation  </vt:lpstr>
      <vt:lpstr>Activities: Book Repair and Crafts</vt:lpstr>
      <vt:lpstr>Ending with Gratitude:</vt:lpstr>
      <vt:lpstr>Gracias/Thank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¡Gracia’s Omu!  Childhood Literacy workshop in Granada, Nicaragua </dc:title>
  <cp:lastModifiedBy>Janet Lee</cp:lastModifiedBy>
  <cp:revision>1</cp:revision>
  <dcterms:modified xsi:type="dcterms:W3CDTF">2020-10-06T20:27:49Z</dcterms:modified>
</cp:coreProperties>
</file>