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sldIdLst>
    <p:sldId id="256" r:id="rId2"/>
    <p:sldId id="257" r:id="rId3"/>
    <p:sldId id="259" r:id="rId4"/>
    <p:sldId id="262" r:id="rId5"/>
    <p:sldId id="264" r:id="rId6"/>
    <p:sldId id="265" r:id="rId7"/>
    <p:sldId id="261" r:id="rId8"/>
    <p:sldId id="258" r:id="rId9"/>
    <p:sldId id="268" r:id="rId10"/>
    <p:sldId id="263" r:id="rId11"/>
    <p:sldId id="266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52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574D5-289C-4261-ABD0-C95B6963CF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5061E-1BAA-4797-AC1F-C8847C2739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AD1D7A-90E4-4020-9A98-049A0C489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CD94-C871-4A0C-981C-5897214C5776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3DBFD-038C-4834-A232-53878F1C2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7DDC75-EA50-4FE2-A552-6E8339450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77DB-3F93-4E0B-BE1B-BCB184418D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010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1C9B-2E32-4F60-884B-F2C0AA93B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AC8E8-D2C1-4716-9252-B4C9B64B3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345150-22CC-4EAE-9E5B-CDB5B7793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CD94-C871-4A0C-981C-5897214C5776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1D8B8D-AF9E-4622-A927-885128329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5B19B6-F443-4ED5-8141-D753DD0CB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77DB-3F93-4E0B-BE1B-BCB184418D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71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243A6-CEF3-405B-9FFA-8879F3196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864259-3148-4A7A-B797-EA814592B1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8F46E5-F860-428F-978E-D0EB973D2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CD94-C871-4A0C-981C-5897214C5776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9E9B26-B2F6-49EE-9D38-4B2B07787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58F26F-037E-4BDF-B76D-7F577ECFB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77DB-3F93-4E0B-BE1B-BCB184418D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714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48608-9A97-40AA-9927-D06E2A8E6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D851E-84C6-437F-97FA-CE99D992CF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66EE0F-1604-484B-802B-C6CB1892DE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68597-831A-4868-9B08-34980FFFB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CD94-C871-4A0C-981C-5897214C5776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F8B83A-C1DE-4A56-97A1-4CF2396FF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A5A7CE-A68E-4D9E-9744-E22A458D8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77DB-3F93-4E0B-BE1B-BCB184418D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698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9DE9B-16AE-4FB2-B38E-97143BB33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A72090-3056-48F3-AA94-2A633E0779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0F3AEC-FB16-4A60-90F6-1BB682E9E9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D2742C-E9A3-449C-90BF-CB91551E7C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4FC888-1E16-4AB2-AAF4-62E18065DC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4BC578-EFEE-4BA8-9D2B-00D4CDF1B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CD94-C871-4A0C-981C-5897214C5776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ADF1CA-7676-4BC4-B279-19CEBFCD5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5D5EDB-8258-4FC8-BA55-79C5B21AE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77DB-3F93-4E0B-BE1B-BCB184418D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061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B7A70-2088-44CF-BB46-C5F12BB9F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051D8F-EAB1-4251-ADC5-10543CAE8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CD94-C871-4A0C-981C-5897214C5776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D05D97-98D5-442C-BB6B-AC7F922E1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9DAAC1-7377-4635-A153-779F7C0F1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77DB-3F93-4E0B-BE1B-BCB184418D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82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180370-C4A1-41A7-82D8-CC8C9C190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CD94-C871-4A0C-981C-5897214C5776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A54F83-B6B4-4F5D-B523-F577E69A1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D48D1A-EFB1-4B72-853D-956F7119C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77DB-3F93-4E0B-BE1B-BCB184418D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763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6F87C-6328-427D-A061-2FF731B2D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F3EB8-5FD8-4A52-9D6D-C0C83E5B83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EB91E1-D3BE-477B-A532-90B681D299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E8C817-D7CB-4898-A01B-932BEE8CE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CD94-C871-4A0C-981C-5897214C5776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04A31C-CB7B-45E6-8B83-DA8898498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874255-A987-4A38-9BD6-3512D8B6B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77DB-3F93-4E0B-BE1B-BCB184418D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838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B11EC-6613-459A-8677-CB65DCAD2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4E5E61-3371-4C97-BCF5-F88D144C0D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A05DA1-6859-459B-994D-123F2439BE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9A9FD8-2070-4B9E-B072-0DB78B96E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CD94-C871-4A0C-981C-5897214C5776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FF175F-C352-445E-BB40-D55773B86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6260A6-D359-496A-9E36-D3AAF9208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77DB-3F93-4E0B-BE1B-BCB184418D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139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0F5F2-AD29-4F8B-A2CB-9CE04C990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00441D-B0AB-44DD-9EC8-FF3DAC490C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C0C12A-FE6C-4AAB-B753-F12DCD53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CD94-C871-4A0C-981C-5897214C5776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BAB89B-9B3B-456B-BEFB-E94AD14C5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236702-8527-42D7-967A-BA1D606BB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77DB-3F93-4E0B-BE1B-BCB184418D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987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2F120E-05D3-4488-819E-0A0EC7B2AB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BFE41C-DAFC-4AB3-9D38-2E98C4898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155893-40E6-4F50-A61B-3D4555ED7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CD94-C871-4A0C-981C-5897214C5776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4FF37-4AD6-4A16-9470-C6D192122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B258AD-49DF-48AC-B9E3-D8A8751E8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77DB-3F93-4E0B-BE1B-BCB184418D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573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155181-49BC-455A-9A6B-04CEE425C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FE21DE-F93D-4C47-97EF-3FD06AA480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26EF62-8549-417F-8AD0-0E08B43E23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80CD94-C871-4A0C-981C-5897214C5776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7B11F9-9C17-48A7-80E5-39AE225AC0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00AA85-7D24-44F6-AAE5-F9C16CD9E7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977DB-3F93-4E0B-BE1B-BCB184418D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768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n.wikipedia.org/wiki/Prison_libraries" TargetMode="Externa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flickr.com/photos/davemorris/5201857996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roundup.org.za/article/no-shelters-homeless-people-east-london/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caterpillaryears.com/2014/06/diy-coloring-books-and-crayon-boxes/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nd/3.0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LCE-ig@wordpress.com" TargetMode="External"/><Relationship Id="rId2" Type="http://schemas.openxmlformats.org/officeDocument/2006/relationships/hyperlink" Target="mailto:nancybolt@earthlink.net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nancybolt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950E7-993D-4179-9DC6-AB61E15245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 View from Another Country: Dealing with Crisis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750969-8EDB-48B9-8E4C-399C35D74A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Nancy Bolt</a:t>
            </a:r>
          </a:p>
          <a:p>
            <a:r>
              <a:rPr lang="en-US" dirty="0"/>
              <a:t>International Library and Cultural Exchange</a:t>
            </a:r>
          </a:p>
        </p:txBody>
      </p:sp>
    </p:spTree>
    <p:extLst>
      <p:ext uri="{BB962C8B-B14F-4D97-AF65-F5344CB8AC3E}">
        <p14:creationId xmlns:p14="http://schemas.microsoft.com/office/powerpoint/2010/main" val="442358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8028B-A78D-4CA1-9582-A14773618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rgbClr val="C00000"/>
                </a:solidFill>
              </a:rPr>
              <a:t>Other Countries COVID Experience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8C7458-84D8-48CD-A84A-1A5B608F69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sz="2800" dirty="0"/>
              <a:t>Veliko Tarnovo, Bulgaria</a:t>
            </a:r>
          </a:p>
          <a:p>
            <a:endParaRPr lang="en-US" sz="2800" dirty="0"/>
          </a:p>
          <a:p>
            <a:r>
              <a:rPr lang="en-US" sz="2800" dirty="0"/>
              <a:t>Toronto Canada</a:t>
            </a:r>
          </a:p>
          <a:p>
            <a:endParaRPr lang="en-US" sz="2800" dirty="0"/>
          </a:p>
          <a:p>
            <a:r>
              <a:rPr lang="en-US" sz="2800" dirty="0"/>
              <a:t>Prison Libraries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37D160-41C9-46DB-AE13-F9A3582716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2480" y="1690688"/>
            <a:ext cx="3176248" cy="23515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273C27-3E2A-45B9-80F1-B5A78F15B3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7606" y="2929057"/>
            <a:ext cx="3242609" cy="2144473"/>
          </a:xfrm>
          <a:prstGeom prst="rect">
            <a:avLst/>
          </a:prstGeom>
        </p:spPr>
      </p:pic>
      <p:pic>
        <p:nvPicPr>
          <p:cNvPr id="7" name="Picture 6" descr="A picture containing text, indoor, person, wall&#10;&#10;Description automatically generated">
            <a:extLst>
              <a:ext uri="{FF2B5EF4-FFF2-40B4-BE49-F238E27FC236}">
                <a16:creationId xmlns:a16="http://schemas.microsoft.com/office/drawing/2014/main" id="{71D5FBEC-970A-49BE-A5BE-34CC47847C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5585657" y="4661109"/>
            <a:ext cx="3332797" cy="1831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726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5554B-9D0D-4727-BE7F-17DBF46D8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C00000"/>
                </a:solidFill>
              </a:rPr>
              <a:t>Slaveykov Regional Library, Veliko Tarnovo, Bulgaria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0E33792-3B84-45EF-95A5-523D4B59A1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Founded in 1889</a:t>
            </a:r>
          </a:p>
          <a:p>
            <a:endParaRPr lang="en-US" dirty="0"/>
          </a:p>
          <a:p>
            <a:r>
              <a:rPr lang="en-US" dirty="0"/>
              <a:t>About 600,000 volumes</a:t>
            </a:r>
          </a:p>
          <a:p>
            <a:endParaRPr lang="en-US" dirty="0"/>
          </a:p>
          <a:p>
            <a:r>
              <a:rPr lang="en-US" dirty="0"/>
              <a:t>VT Population, 87,000</a:t>
            </a:r>
          </a:p>
          <a:p>
            <a:endParaRPr lang="en-US" dirty="0"/>
          </a:p>
          <a:p>
            <a:r>
              <a:rPr lang="en-US" dirty="0"/>
              <a:t>Library users, unknown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3" name="Picture 12" descr="Library Veliko Tarnovo">
            <a:extLst>
              <a:ext uri="{FF2B5EF4-FFF2-40B4-BE49-F238E27FC236}">
                <a16:creationId xmlns:a16="http://schemas.microsoft.com/office/drawing/2014/main" id="{3BE10608-146A-4F79-BCA3-0138055121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303" y="1825625"/>
            <a:ext cx="5376512" cy="3975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079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4B028-7F41-4911-8E02-9B4AB8D98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Modern Library for Bulgaria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5ACD9-EE0C-4AB5-B3F0-90B8FA583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Regional Library for 153 local public libraries</a:t>
            </a:r>
          </a:p>
          <a:p>
            <a:endParaRPr lang="en-US" dirty="0"/>
          </a:p>
          <a:p>
            <a:r>
              <a:rPr lang="en-US" dirty="0"/>
              <a:t>Sponsors an annual international library conference</a:t>
            </a:r>
          </a:p>
          <a:p>
            <a:endParaRPr lang="en-US" dirty="0"/>
          </a:p>
          <a:p>
            <a:r>
              <a:rPr lang="en-US" dirty="0"/>
              <a:t>Rare book collection dating back to 14</a:t>
            </a:r>
            <a:r>
              <a:rPr lang="en-US" baseline="30000" dirty="0"/>
              <a:t>th</a:t>
            </a:r>
            <a:r>
              <a:rPr lang="en-US" dirty="0"/>
              <a:t> century</a:t>
            </a:r>
          </a:p>
          <a:p>
            <a:pPr marL="457200" lvl="1" indent="0">
              <a:buNone/>
            </a:pPr>
            <a:r>
              <a:rPr lang="en-US" i="1" dirty="0"/>
              <a:t>Lenten Triodion</a:t>
            </a:r>
          </a:p>
          <a:p>
            <a:endParaRPr lang="en-US" dirty="0"/>
          </a:p>
          <a:p>
            <a:r>
              <a:rPr lang="en-US" dirty="0"/>
              <a:t>Summer children’s program featured online</a:t>
            </a:r>
          </a:p>
          <a:p>
            <a:pPr marL="0" indent="0">
              <a:buNone/>
            </a:pPr>
            <a:r>
              <a:rPr lang="en-US" dirty="0"/>
              <a:t>	interview with authors</a:t>
            </a:r>
          </a:p>
          <a:p>
            <a:endParaRPr lang="en-US" dirty="0"/>
          </a:p>
          <a:p>
            <a:r>
              <a:rPr lang="en-US" dirty="0"/>
              <a:t>Gender identity program “devil in our faces”</a:t>
            </a:r>
          </a:p>
        </p:txBody>
      </p:sp>
      <p:pic>
        <p:nvPicPr>
          <p:cNvPr id="5122" name="Picture 2" descr="TRIODION: The Preparation / OrthoChristian.Com">
            <a:extLst>
              <a:ext uri="{FF2B5EF4-FFF2-40B4-BE49-F238E27FC236}">
                <a16:creationId xmlns:a16="http://schemas.microsoft.com/office/drawing/2014/main" id="{8E9462D4-71C8-4F33-8ECA-C72A59DC1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179" y="2865120"/>
            <a:ext cx="4159646" cy="2854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5145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D6508-71F5-4696-8743-FBDE352D6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</a:rPr>
              <a:t>Complete Reorganization of Work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DDC31-2C3E-4D08-A4E9-9E1734667A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Uncertainty of length of virus</a:t>
            </a:r>
          </a:p>
          <a:p>
            <a:endParaRPr lang="en-US" dirty="0"/>
          </a:p>
          <a:p>
            <a:r>
              <a:rPr lang="en-US" dirty="0"/>
              <a:t>Library closed from March 20  - May 14</a:t>
            </a:r>
          </a:p>
          <a:p>
            <a:endParaRPr lang="en-US" dirty="0"/>
          </a:p>
          <a:p>
            <a:r>
              <a:rPr lang="en-US" dirty="0"/>
              <a:t>Close library or reorganize library work?</a:t>
            </a:r>
          </a:p>
          <a:p>
            <a:endParaRPr lang="en-US" dirty="0"/>
          </a:p>
          <a:p>
            <a:r>
              <a:rPr lang="en-US" dirty="0"/>
              <a:t>Chose some in-library – some online</a:t>
            </a:r>
          </a:p>
          <a:p>
            <a:endParaRPr lang="en-US" dirty="0"/>
          </a:p>
          <a:p>
            <a:r>
              <a:rPr lang="en-US" dirty="0"/>
              <a:t>Opportunity to “catch- up” with digital  library</a:t>
            </a:r>
          </a:p>
        </p:txBody>
      </p:sp>
      <p:pic>
        <p:nvPicPr>
          <p:cNvPr id="5" name="Picture 4" descr="A person sitting at a table with a cat on the lap&#10;&#10;Description automatically generated with low confidence">
            <a:extLst>
              <a:ext uri="{FF2B5EF4-FFF2-40B4-BE49-F238E27FC236}">
                <a16:creationId xmlns:a16="http://schemas.microsoft.com/office/drawing/2014/main" id="{9D376094-8101-414D-BCFD-F0E7C8385B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7288731" y="2113280"/>
            <a:ext cx="4751169" cy="316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992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893A6-6286-4C18-80DB-617DF5032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In-Person – Online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E71187-385B-4927-9414-79B17CF80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In-person</a:t>
            </a:r>
          </a:p>
          <a:p>
            <a:pPr lvl="1"/>
            <a:r>
              <a:rPr lang="en-US" dirty="0"/>
              <a:t>Cleaning library</a:t>
            </a:r>
          </a:p>
          <a:p>
            <a:pPr lvl="1"/>
            <a:r>
              <a:rPr lang="en-US" dirty="0"/>
              <a:t>Reorganizing facility</a:t>
            </a:r>
          </a:p>
          <a:p>
            <a:pPr lvl="1"/>
            <a:r>
              <a:rPr lang="en-US" dirty="0"/>
              <a:t>Gathering books for home delivery</a:t>
            </a:r>
          </a:p>
          <a:p>
            <a:r>
              <a:rPr lang="en-US" dirty="0"/>
              <a:t>Online</a:t>
            </a:r>
          </a:p>
          <a:p>
            <a:pPr lvl="1"/>
            <a:r>
              <a:rPr lang="en-US" dirty="0"/>
              <a:t>Tested for connectivity from homes</a:t>
            </a:r>
          </a:p>
          <a:p>
            <a:pPr lvl="1"/>
            <a:r>
              <a:rPr lang="en-US" dirty="0"/>
              <a:t>Retroconversion of fiche file</a:t>
            </a:r>
          </a:p>
          <a:p>
            <a:pPr lvl="1"/>
            <a:r>
              <a:rPr lang="en-US" dirty="0"/>
              <a:t>Added 16,000 new items to catalog</a:t>
            </a:r>
          </a:p>
          <a:p>
            <a:pPr lvl="1"/>
            <a:r>
              <a:rPr lang="en-US" dirty="0"/>
              <a:t>150,000 analytical descriptions</a:t>
            </a:r>
          </a:p>
          <a:p>
            <a:pPr lvl="1"/>
            <a:r>
              <a:rPr lang="en-US" dirty="0"/>
              <a:t>Added to special Digital Cultural Treasury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B6B5C31-2FFD-49E6-B5FA-0A7E5CB8C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029" y="1447137"/>
            <a:ext cx="3135463" cy="4794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4620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49DC2-243D-4946-A360-B27E490F0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i="0" dirty="0">
                <a:solidFill>
                  <a:srgbClr val="C00000"/>
                </a:solidFill>
                <a:effectLst/>
                <a:latin typeface="Open Sans" panose="020B0606030504020204" pitchFamily="34" charset="0"/>
              </a:rPr>
              <a:t>“</a:t>
            </a:r>
            <a:r>
              <a:rPr lang="en-US" i="0" dirty="0">
                <a:solidFill>
                  <a:srgbClr val="C00000"/>
                </a:solidFill>
                <a:effectLst/>
                <a:latin typeface="Open Sans" panose="020B0606030504020204" pitchFamily="34" charset="0"/>
              </a:rPr>
              <a:t>During a pandemic...</a:t>
            </a:r>
            <a:br>
              <a:rPr lang="en-US" i="0" dirty="0">
                <a:solidFill>
                  <a:srgbClr val="C00000"/>
                </a:solidFill>
                <a:effectLst/>
                <a:latin typeface="Open Sans" panose="020B0606030504020204" pitchFamily="34" charset="0"/>
              </a:rPr>
            </a:br>
            <a:r>
              <a:rPr lang="en-US" i="0" dirty="0">
                <a:solidFill>
                  <a:srgbClr val="C00000"/>
                </a:solidFill>
                <a:effectLst/>
                <a:latin typeface="Open Sans" panose="020B0606030504020204" pitchFamily="34" charset="0"/>
              </a:rPr>
              <a:t>Regional Library in Veliko Tarnovo offers home delivery of books”</a:t>
            </a:r>
            <a:br>
              <a:rPr lang="en-US" i="0" dirty="0">
                <a:solidFill>
                  <a:srgbClr val="C00000"/>
                </a:solidFill>
                <a:effectLst/>
                <a:latin typeface="Open Sans" panose="020B0606030504020204" pitchFamily="34" charset="0"/>
              </a:rPr>
            </a:b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6BC54-D241-49E9-BBE9-43675672C6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Library closed in early March</a:t>
            </a:r>
          </a:p>
          <a:p>
            <a:endParaRPr lang="en-US" dirty="0"/>
          </a:p>
          <a:p>
            <a:r>
              <a:rPr lang="en-US" dirty="0"/>
              <a:t>Wanted to “prevent loss of content with </a:t>
            </a:r>
          </a:p>
          <a:p>
            <a:pPr marL="0" indent="0">
              <a:buNone/>
            </a:pPr>
            <a:r>
              <a:rPr lang="en-US" dirty="0"/>
              <a:t>    its most regular users”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Publicized would do home delivery</a:t>
            </a:r>
          </a:p>
          <a:p>
            <a:endParaRPr lang="en-US" dirty="0"/>
          </a:p>
          <a:p>
            <a:r>
              <a:rPr lang="en-US" dirty="0"/>
              <a:t>Used library car, wore masks and gloves</a:t>
            </a:r>
          </a:p>
          <a:p>
            <a:endParaRPr lang="en-US" dirty="0"/>
          </a:p>
          <a:p>
            <a:r>
              <a:rPr lang="en-US" dirty="0"/>
              <a:t>Delivered for eight weeks to 102 homes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0C6C9784-F4C4-4EA9-BE2D-A92F38B8E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440" y="1690688"/>
            <a:ext cx="5301332" cy="3318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3928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543F0-0574-42F4-9D9E-8497FA669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Disinfected Books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7C5871-535B-474C-BF78-10CC127745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3708"/>
            <a:ext cx="10515600" cy="4351338"/>
          </a:xfrm>
        </p:spPr>
        <p:txBody>
          <a:bodyPr/>
          <a:lstStyle/>
          <a:p>
            <a:r>
              <a:rPr lang="en-US" dirty="0"/>
              <a:t>Before delivery and after return,</a:t>
            </a:r>
          </a:p>
          <a:p>
            <a:pPr marL="0" indent="0">
              <a:buNone/>
            </a:pPr>
            <a:r>
              <a:rPr lang="en-US" dirty="0"/>
              <a:t>	disinfected books</a:t>
            </a:r>
          </a:p>
          <a:p>
            <a:endParaRPr lang="en-US" dirty="0"/>
          </a:p>
          <a:p>
            <a:r>
              <a:rPr lang="en-US" dirty="0"/>
              <a:t>Used DEMCO “bookshower”</a:t>
            </a:r>
          </a:p>
          <a:p>
            <a:endParaRPr lang="en-US" dirty="0"/>
          </a:p>
          <a:p>
            <a:r>
              <a:rPr lang="en-US" dirty="0"/>
              <a:t>Discontinued fines</a:t>
            </a:r>
          </a:p>
        </p:txBody>
      </p:sp>
      <p:pic>
        <p:nvPicPr>
          <p:cNvPr id="7" name="Picture 4" descr="UV Book Sterilizer 13804350">
            <a:extLst>
              <a:ext uri="{FF2B5EF4-FFF2-40B4-BE49-F238E27FC236}">
                <a16:creationId xmlns:a16="http://schemas.microsoft.com/office/drawing/2014/main" id="{3B45D364-F05A-4AAE-A46E-616C6A6C7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2527" y="1974691"/>
            <a:ext cx="435133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3580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053ACE-FC5E-4029-A7C9-17984D650D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8799" y="2390933"/>
            <a:ext cx="5720472" cy="37860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E90188-C831-4E37-85FB-E363D1052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Toronto Public Library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EA751-1F8B-4758-85F2-3305C80B7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0753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Established in 1884</a:t>
            </a:r>
          </a:p>
          <a:p>
            <a:endParaRPr lang="en-US" dirty="0"/>
          </a:p>
          <a:p>
            <a:r>
              <a:rPr lang="en-US" dirty="0"/>
              <a:t>Arthur Conan Doyle Research Collection</a:t>
            </a:r>
          </a:p>
          <a:p>
            <a:endParaRPr lang="en-US" dirty="0"/>
          </a:p>
          <a:p>
            <a:r>
              <a:rPr lang="en-US" dirty="0"/>
              <a:t>Circulates musical instruments</a:t>
            </a:r>
          </a:p>
          <a:p>
            <a:endParaRPr lang="en-US" dirty="0"/>
          </a:p>
          <a:p>
            <a:r>
              <a:rPr lang="en-US" dirty="0"/>
              <a:t>Gives museums and art passes</a:t>
            </a:r>
          </a:p>
          <a:p>
            <a:endParaRPr lang="en-US" dirty="0"/>
          </a:p>
          <a:p>
            <a:r>
              <a:rPr lang="en-US" dirty="0"/>
              <a:t>100 branch libraires</a:t>
            </a:r>
          </a:p>
        </p:txBody>
      </p:sp>
    </p:spTree>
    <p:extLst>
      <p:ext uri="{BB962C8B-B14F-4D97-AF65-F5344CB8AC3E}">
        <p14:creationId xmlns:p14="http://schemas.microsoft.com/office/powerpoint/2010/main" val="811870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6B165-96D6-4921-9DDE-1A3EAC391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	</a:t>
            </a:r>
            <a:r>
              <a:rPr lang="en-US" b="1" dirty="0">
                <a:solidFill>
                  <a:srgbClr val="C00000"/>
                </a:solidFill>
              </a:rPr>
              <a:t>Special Services for Marginalized Populations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99F22-30B9-4664-A31C-D94C6240C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Autofit/>
          </a:bodyPr>
          <a:lstStyle/>
          <a:p>
            <a:r>
              <a:rPr lang="en-US" sz="2400" dirty="0"/>
              <a:t>Purpose</a:t>
            </a:r>
          </a:p>
          <a:p>
            <a:pPr lvl="1"/>
            <a:r>
              <a:rPr lang="en-US" dirty="0"/>
              <a:t>Be inclusive during COVID				</a:t>
            </a:r>
          </a:p>
          <a:p>
            <a:pPr lvl="1"/>
            <a:r>
              <a:rPr lang="en-US" dirty="0"/>
              <a:t>Provide needed services</a:t>
            </a:r>
          </a:p>
          <a:p>
            <a:pPr lvl="1"/>
            <a:r>
              <a:rPr lang="en-US" dirty="0"/>
              <a:t>Increase community contacts</a:t>
            </a:r>
          </a:p>
          <a:p>
            <a:pPr lvl="1"/>
            <a:r>
              <a:rPr lang="en-US" dirty="0"/>
              <a:t>Increase community visibility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sz="2400" dirty="0"/>
          </a:p>
          <a:p>
            <a:r>
              <a:rPr lang="en-US" sz="2400" dirty="0"/>
              <a:t>Deaf and hard of hearing</a:t>
            </a:r>
          </a:p>
          <a:p>
            <a:pPr lvl="1"/>
            <a:r>
              <a:rPr lang="en-US" dirty="0"/>
              <a:t>Online resources about COVID supporting deaf population</a:t>
            </a:r>
          </a:p>
          <a:p>
            <a:pPr lvl="1"/>
            <a:r>
              <a:rPr lang="en-US" dirty="0"/>
              <a:t>Publicized in community organization newsletters</a:t>
            </a:r>
          </a:p>
          <a:p>
            <a:pPr lvl="1"/>
            <a:r>
              <a:rPr lang="en-US" dirty="0"/>
              <a:t>Highlighted closed captions and sign language movies and TV shows</a:t>
            </a:r>
          </a:p>
          <a:p>
            <a:pPr lvl="1"/>
            <a:r>
              <a:rPr lang="en-US" dirty="0"/>
              <a:t>Dedicated phone and email service</a:t>
            </a:r>
          </a:p>
          <a:p>
            <a:pPr marL="0" indent="0">
              <a:buNone/>
            </a:pPr>
            <a:r>
              <a:rPr lang="en-US" sz="2400" dirty="0"/>
              <a:t>	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F14053-FD8A-449F-B356-99AFA579A0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600" y="1919128"/>
            <a:ext cx="3175001" cy="317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743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56B88-A00F-4DBD-8975-CE0B79931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Visual Disabilities and Homelessness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53E19-2DA4-419A-B09B-2768CE09DD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231880" cy="4351338"/>
          </a:xfrm>
        </p:spPr>
        <p:txBody>
          <a:bodyPr>
            <a:normAutofit/>
          </a:bodyPr>
          <a:lstStyle/>
          <a:p>
            <a:r>
              <a:rPr lang="en-US" dirty="0"/>
              <a:t>Visual and print disabilities </a:t>
            </a:r>
          </a:p>
          <a:p>
            <a:pPr lvl="1"/>
            <a:r>
              <a:rPr lang="en-US" dirty="0"/>
              <a:t>Cooperates with Centre for Equitable Library Assess (CELA)</a:t>
            </a:r>
          </a:p>
          <a:p>
            <a:pPr lvl="1"/>
            <a:r>
              <a:rPr lang="en-US" dirty="0"/>
              <a:t>Sent users to CELA for books during pandemic</a:t>
            </a:r>
          </a:p>
          <a:p>
            <a:pPr lvl="1"/>
            <a:r>
              <a:rPr lang="en-US" dirty="0"/>
              <a:t>Accessibility tips for using e-books</a:t>
            </a:r>
          </a:p>
          <a:p>
            <a:endParaRPr lang="en-US" dirty="0"/>
          </a:p>
          <a:p>
            <a:r>
              <a:rPr lang="en-US" dirty="0"/>
              <a:t>People Experiencing Homelessness</a:t>
            </a:r>
          </a:p>
          <a:p>
            <a:pPr lvl="1"/>
            <a:r>
              <a:rPr lang="en-US" dirty="0"/>
              <a:t>Donated 1500 withdrawn books to 20 shelters</a:t>
            </a:r>
          </a:p>
          <a:p>
            <a:pPr lvl="1"/>
            <a:r>
              <a:rPr lang="en-US" dirty="0"/>
              <a:t>Remote services to help shelter residents find jobs or housing</a:t>
            </a:r>
          </a:p>
          <a:p>
            <a:pPr lvl="1"/>
            <a:r>
              <a:rPr lang="en-US" dirty="0"/>
              <a:t>Worked with partner to open 12 food banks in library branches</a:t>
            </a:r>
          </a:p>
          <a:p>
            <a:pPr lvl="1"/>
            <a:r>
              <a:rPr lang="en-US" dirty="0"/>
              <a:t>Books for children and teens in family food baskets</a:t>
            </a:r>
          </a:p>
        </p:txBody>
      </p:sp>
      <p:pic>
        <p:nvPicPr>
          <p:cNvPr id="7" name="Picture 6" descr="A person painting a picture&#10;&#10;Description automatically generated with low confidence">
            <a:extLst>
              <a:ext uri="{FF2B5EF4-FFF2-40B4-BE49-F238E27FC236}">
                <a16:creationId xmlns:a16="http://schemas.microsoft.com/office/drawing/2014/main" id="{D9AD2EEA-C889-42EA-A8EB-704297B447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8786635" y="2653748"/>
            <a:ext cx="2992340" cy="224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794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2FA5F-677C-413F-9D0F-C6E8D7F29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Refugees and Immigrants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A8C0D6-D343-45D4-A97B-C7D52BDE8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Refugees and immigrants</a:t>
            </a:r>
          </a:p>
          <a:p>
            <a:pPr lvl="1"/>
            <a:r>
              <a:rPr lang="en-US" dirty="0"/>
              <a:t>Library  Settlement Partnerships</a:t>
            </a:r>
          </a:p>
          <a:p>
            <a:pPr lvl="1"/>
            <a:r>
              <a:rPr lang="en-US" dirty="0"/>
              <a:t>Serves seven settlement communities</a:t>
            </a:r>
          </a:p>
          <a:p>
            <a:pPr lvl="1"/>
            <a:r>
              <a:rPr lang="en-US" dirty="0"/>
              <a:t>Multilingual, one-on-one information and referral</a:t>
            </a:r>
          </a:p>
          <a:p>
            <a:pPr lvl="1"/>
            <a:r>
              <a:rPr lang="en-US" dirty="0"/>
              <a:t>Done by phone and email during pandemic</a:t>
            </a:r>
          </a:p>
          <a:p>
            <a:pPr lvl="1"/>
            <a:r>
              <a:rPr lang="en-US" dirty="0"/>
              <a:t>Delivered library information services with settlement workers</a:t>
            </a:r>
          </a:p>
          <a:p>
            <a:pPr lvl="1"/>
            <a:r>
              <a:rPr lang="en-US" dirty="0"/>
              <a:t>Donated 300 new children and teen books to asylum seekers</a:t>
            </a:r>
          </a:p>
          <a:p>
            <a:pPr lvl="1"/>
            <a:r>
              <a:rPr lang="en-US" dirty="0"/>
              <a:t>Virtual library information sessions delivered to sponsors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6E0D8A1-BD95-4C27-8341-BBA4BACCB0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1364" y="1380491"/>
            <a:ext cx="3748295" cy="250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7198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0BA76-B8A5-451F-89A6-245B5547E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Older Adults and Seniors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EB9519-B32C-4818-A622-2DB745CD5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353800" cy="4351338"/>
          </a:xfrm>
        </p:spPr>
        <p:txBody>
          <a:bodyPr/>
          <a:lstStyle/>
          <a:p>
            <a:r>
              <a:rPr lang="en-US" dirty="0"/>
              <a:t>Hardest hit demographic due to social isolation and lack of technical skills</a:t>
            </a:r>
          </a:p>
          <a:p>
            <a:r>
              <a:rPr lang="en-US" dirty="0"/>
              <a:t>Staff provided:</a:t>
            </a:r>
          </a:p>
          <a:p>
            <a:pPr lvl="1"/>
            <a:r>
              <a:rPr lang="en-US" dirty="0"/>
              <a:t>Telephone assistance on digital literacy/device support</a:t>
            </a:r>
          </a:p>
          <a:p>
            <a:pPr lvl="1"/>
            <a:r>
              <a:rPr lang="en-US" dirty="0"/>
              <a:t>Presentations on recreational use of online connections</a:t>
            </a:r>
          </a:p>
          <a:p>
            <a:pPr lvl="1"/>
            <a:r>
              <a:rPr lang="en-US" dirty="0"/>
              <a:t>Virtual programming on health, finance, government services</a:t>
            </a:r>
          </a:p>
          <a:p>
            <a:pPr lvl="1"/>
            <a:r>
              <a:rPr lang="en-US" dirty="0"/>
              <a:t>Online programming Toronto’s Seniors Active Living Centers</a:t>
            </a:r>
          </a:p>
          <a:p>
            <a:pPr lvl="1"/>
            <a:r>
              <a:rPr lang="en-US" dirty="0"/>
              <a:t>In-Center programs as allowed by health guidelines </a:t>
            </a:r>
          </a:p>
          <a:p>
            <a:pPr lvl="1"/>
            <a:r>
              <a:rPr lang="en-US" dirty="0"/>
              <a:t>Wellness checks with isolated seniors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2DF718-C41E-4798-A38E-459E95A52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1636" y="4001294"/>
            <a:ext cx="2698220" cy="231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4978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45C5E-1DCC-4BEF-B4FD-F65AE2827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19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Online Resources and Wi-Fi Access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414BA-4FB8-4708-A520-DCEC150ADF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4535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List of community resources online</a:t>
            </a:r>
          </a:p>
          <a:p>
            <a:pPr lvl="1"/>
            <a:r>
              <a:rPr lang="en-US" dirty="0"/>
              <a:t>COVID-19 assessment centers and prevention advice</a:t>
            </a:r>
          </a:p>
          <a:p>
            <a:pPr lvl="1"/>
            <a:r>
              <a:rPr lang="en-US" dirty="0"/>
              <a:t>Community health services</a:t>
            </a:r>
          </a:p>
          <a:p>
            <a:pPr lvl="1"/>
            <a:r>
              <a:rPr lang="en-US" dirty="0"/>
              <a:t>Shelter and housing support</a:t>
            </a:r>
          </a:p>
          <a:p>
            <a:pPr lvl="1"/>
            <a:r>
              <a:rPr lang="en-US" dirty="0"/>
              <a:t>Food banks</a:t>
            </a:r>
          </a:p>
          <a:p>
            <a:pPr lvl="1"/>
            <a:r>
              <a:rPr lang="en-US" dirty="0"/>
              <a:t>Operated a community drop-in center</a:t>
            </a:r>
          </a:p>
          <a:p>
            <a:endParaRPr lang="en-US" dirty="0"/>
          </a:p>
          <a:p>
            <a:r>
              <a:rPr lang="en-US" dirty="0"/>
              <a:t>Wi-Fi</a:t>
            </a:r>
          </a:p>
          <a:p>
            <a:pPr lvl="1"/>
            <a:r>
              <a:rPr lang="en-US" dirty="0"/>
              <a:t>Provided 1000 Wi-Fi Hotspots </a:t>
            </a:r>
          </a:p>
          <a:p>
            <a:pPr lvl="1"/>
            <a:r>
              <a:rPr lang="en-US" dirty="0"/>
              <a:t>200 Internet Connectivity Kits (laptops and Hotspots)</a:t>
            </a:r>
          </a:p>
          <a:p>
            <a:pPr lvl="1"/>
            <a:r>
              <a:rPr lang="en-US" dirty="0"/>
              <a:t>Wi-Fi connectivity in community spaces and bookmobile</a:t>
            </a:r>
          </a:p>
          <a:p>
            <a:pPr lvl="1"/>
            <a:endParaRPr lang="en-US" dirty="0"/>
          </a:p>
        </p:txBody>
      </p:sp>
      <p:pic>
        <p:nvPicPr>
          <p:cNvPr id="3074" name="Picture 2" descr="Wi-Fi Hotspots : Toronto Public Library">
            <a:extLst>
              <a:ext uri="{FF2B5EF4-FFF2-40B4-BE49-F238E27FC236}">
                <a16:creationId xmlns:a16="http://schemas.microsoft.com/office/drawing/2014/main" id="{0C166E15-6057-40A0-B683-EB1CA80CBD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301" y="2703443"/>
            <a:ext cx="4139966" cy="2430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14575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28BF6-A0F2-4464-A0B1-9C8971C8B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Serving Prisoners during COVID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1878C2-EA01-434F-974C-D949EAABC9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Problems of serving prisoners during COVID</a:t>
            </a:r>
          </a:p>
          <a:p>
            <a:pPr lvl="1"/>
            <a:r>
              <a:rPr lang="en-US" dirty="0"/>
              <a:t>Concern about spreading COVID, visitors from outside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If managed by outside staff, generally closed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If managed by prison staff, open with limited services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Major issue staying in touch with families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Programming and education suspended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 descr="Lisa Krolak&#10;">
            <a:extLst>
              <a:ext uri="{FF2B5EF4-FFF2-40B4-BE49-F238E27FC236}">
                <a16:creationId xmlns:a16="http://schemas.microsoft.com/office/drawing/2014/main" id="{68135F1D-B908-4EDB-B05F-D0BC8D36C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7815" y="2566262"/>
            <a:ext cx="3318471" cy="331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8025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04F0B-7CC3-46BF-8178-93B9ED7D5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How Prison Libraries Adapted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9B29D-BB24-4802-81EE-6C91D89D76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136464" cy="4351338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Allowed prisoners to use Skype to visit with families (Poland and Germany)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Prisoners given phone card to connect with families (New Zealand, Croatia)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Choosing materials form a printed catalog, books delivered directly to cells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Allowed limited on-line distance learning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Deposit collections in housing units (Canada)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Use of library with social distancing (Chili)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6" name="Picture 5" descr="A group of people sitting at tables&#10;&#10;Description automatically generated with medium confidence">
            <a:extLst>
              <a:ext uri="{FF2B5EF4-FFF2-40B4-BE49-F238E27FC236}">
                <a16:creationId xmlns:a16="http://schemas.microsoft.com/office/drawing/2014/main" id="{28BB63DA-CEB6-4A13-AAE2-C9ACB4E4B6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518" y="3969524"/>
            <a:ext cx="4670284" cy="2207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6457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A403F-7377-4640-9621-CC3952EA6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New Zealand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99339C-0F9F-47D5-A9BC-93E9D6380F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Created a weekly activity booklet for prisoners.</a:t>
            </a:r>
          </a:p>
          <a:p>
            <a:endParaRPr lang="en-US" dirty="0"/>
          </a:p>
          <a:p>
            <a:r>
              <a:rPr lang="en-US" dirty="0"/>
              <a:t>Included puzzles, guided meditation, in-cell Sunday services, origami instructions, sign language guides, and workouts.</a:t>
            </a:r>
          </a:p>
          <a:p>
            <a:endParaRPr lang="en-US" dirty="0"/>
          </a:p>
          <a:p>
            <a:r>
              <a:rPr lang="en-US" dirty="0"/>
              <a:t>Each was 40 pages long</a:t>
            </a:r>
          </a:p>
          <a:p>
            <a:endParaRPr lang="en-US" dirty="0"/>
          </a:p>
          <a:p>
            <a:r>
              <a:rPr lang="en-US" dirty="0"/>
              <a:t>Printed and assembled on a “manual conveyer belt”</a:t>
            </a:r>
          </a:p>
          <a:p>
            <a:endParaRPr lang="en-US" dirty="0"/>
          </a:p>
          <a:p>
            <a:r>
              <a:rPr lang="en-US" dirty="0"/>
              <a:t>Circulated 1100 booklets each week, total 13,200 </a:t>
            </a:r>
          </a:p>
          <a:p>
            <a:endParaRPr lang="en-US" dirty="0"/>
          </a:p>
          <a:p>
            <a:r>
              <a:rPr lang="en-US" dirty="0"/>
              <a:t>Needs assessment by word of mouth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5FF246-69FC-4314-9CAB-963516910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7985760" y="3108960"/>
            <a:ext cx="3368040" cy="33680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FEFFB8-CEBF-488F-B427-FB674D3D9C03}"/>
              </a:ext>
            </a:extLst>
          </p:cNvPr>
          <p:cNvSpPr txBox="1"/>
          <p:nvPr/>
        </p:nvSpPr>
        <p:spPr>
          <a:xfrm>
            <a:off x="11227476" y="7988076"/>
            <a:ext cx="4717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3" tooltip="http://www.thecaterpillaryears.com/2014/06/diy-coloring-books-and-crayon-boxes/"/>
              </a:rPr>
              <a:t>This </a:t>
            </a:r>
            <a:r>
              <a:rPr lang="en-US" sz="900" dirty="0"/>
              <a:t>Unknown Auth</a:t>
            </a:r>
            <a:r>
              <a:rPr lang="en-US" sz="900" dirty="0">
                <a:hlinkClick r:id="rId3" tooltip="http://www.thecaterpillaryears.com/2014/06/diy-coloring-books-and-crayon-boxes/"/>
              </a:rPr>
              <a:t>Photo</a:t>
            </a:r>
            <a:r>
              <a:rPr lang="en-US" sz="900" dirty="0"/>
              <a:t> by or is licensed under </a:t>
            </a:r>
            <a:r>
              <a:rPr lang="en-US" sz="900" dirty="0">
                <a:hlinkClick r:id="rId4" tooltip="https://creativecommons.org/licenses/by-nc-nd/3.0/"/>
              </a:rPr>
              <a:t>CC BY-NC-ND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2917140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73883-3BC8-4599-9D31-AC94DF357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B7B5A-AB9E-492A-8AD8-5E646D9A5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Nancy Bolt</a:t>
            </a:r>
          </a:p>
          <a:p>
            <a:pPr marL="0" indent="0" algn="ctr">
              <a:buNone/>
            </a:pPr>
            <a:r>
              <a:rPr lang="en-US" dirty="0"/>
              <a:t>International Library and Cultural Exchange</a:t>
            </a:r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nancybolt@earthlink.net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ILCE Webpage</a:t>
            </a:r>
          </a:p>
          <a:p>
            <a:pPr marL="0" indent="0" algn="ctr">
              <a:buNone/>
            </a:pPr>
            <a:r>
              <a:rPr lang="en-US" dirty="0">
                <a:hlinkClick r:id="rId3"/>
              </a:rPr>
              <a:t>www.ILCE-ig@wordpress.com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hlinkClick r:id="rId4"/>
              </a:rPr>
              <a:t>www.nancybolt.com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804172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982</TotalTime>
  <Words>667</Words>
  <Application>Microsoft Office PowerPoint</Application>
  <PresentationFormat>Widescreen</PresentationFormat>
  <Paragraphs>184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Open Sans</vt:lpstr>
      <vt:lpstr>Times New Roman</vt:lpstr>
      <vt:lpstr>Office Theme</vt:lpstr>
      <vt:lpstr>A View from Another Country: Dealing with Crisis</vt:lpstr>
      <vt:lpstr>Other Countries COVID Experience</vt:lpstr>
      <vt:lpstr>Slaveykov Regional Library, Veliko Tarnovo, Bulgaria</vt:lpstr>
      <vt:lpstr>Modern Library for Bulgaria</vt:lpstr>
      <vt:lpstr>Complete Reorganization of Work Activity</vt:lpstr>
      <vt:lpstr>In-Person – Online </vt:lpstr>
      <vt:lpstr>“During a pandemic... Regional Library in Veliko Tarnovo offers home delivery of books” </vt:lpstr>
      <vt:lpstr>Disinfected Books</vt:lpstr>
      <vt:lpstr>Toronto Public Library</vt:lpstr>
      <vt:lpstr> Special Services for Marginalized Populations </vt:lpstr>
      <vt:lpstr>Visual Disabilities and Homelessness</vt:lpstr>
      <vt:lpstr>Refugees and Immigrants</vt:lpstr>
      <vt:lpstr>Older Adults and Seniors</vt:lpstr>
      <vt:lpstr>Online Resources and Wi-Fi Access</vt:lpstr>
      <vt:lpstr>Serving Prisoners during COVID</vt:lpstr>
      <vt:lpstr>How Prison Libraries Adapted </vt:lpstr>
      <vt:lpstr>New Zealand 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View from Another Country: Dealing with Crisis</dc:title>
  <dc:creator>Nancy Bolt</dc:creator>
  <cp:lastModifiedBy>PAC</cp:lastModifiedBy>
  <cp:revision>3</cp:revision>
  <dcterms:created xsi:type="dcterms:W3CDTF">2021-09-07T16:49:37Z</dcterms:created>
  <dcterms:modified xsi:type="dcterms:W3CDTF">2021-09-09T20:15:54Z</dcterms:modified>
</cp:coreProperties>
</file>