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aleway"/>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Raleway-bold.fntdata"/><Relationship Id="rId10" Type="http://schemas.openxmlformats.org/officeDocument/2006/relationships/slide" Target="slides/slide5.xml"/><Relationship Id="rId21" Type="http://schemas.openxmlformats.org/officeDocument/2006/relationships/font" Target="fonts/Raleway-regular.fntdata"/><Relationship Id="rId13" Type="http://schemas.openxmlformats.org/officeDocument/2006/relationships/slide" Target="slides/slide8.xml"/><Relationship Id="rId24" Type="http://schemas.openxmlformats.org/officeDocument/2006/relationships/font" Target="fonts/Raleway-boldItalic.fntdata"/><Relationship Id="rId12" Type="http://schemas.openxmlformats.org/officeDocument/2006/relationships/slide" Target="slides/slide7.xml"/><Relationship Id="rId23" Type="http://schemas.openxmlformats.org/officeDocument/2006/relationships/font" Target="fonts/Ralew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nytimes.com/roomfordebate/2014/04/13/the-pros-and-cons-of-gentrification/every-community-deserves-a-third-place" TargetMode="External"/><Relationship Id="rId3" Type="http://schemas.openxmlformats.org/officeDocument/2006/relationships/hyperlink" Target="https://www.brookings.edu/blog/up-front/2016/09/14/third-places-as-community-builders/"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c3243a158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c3243a158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SHERRI</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f389dc4c5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f389dc4c5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c3243a158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c3243a158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KRISTI </a:t>
            </a:r>
            <a:endParaRPr/>
          </a:p>
          <a:p>
            <a:pPr indent="0" lvl="0" marL="0" rtl="0" algn="l">
              <a:spcBef>
                <a:spcPts val="0"/>
              </a:spcBef>
              <a:spcAft>
                <a:spcPts val="0"/>
              </a:spcAft>
              <a:buClr>
                <a:schemeClr val="dk1"/>
              </a:buClr>
              <a:buSzPts val="1100"/>
              <a:buFont typeface="Arial"/>
              <a:buNone/>
            </a:pPr>
            <a:r>
              <a:rPr lang="en">
                <a:solidFill>
                  <a:schemeClr val="dk1"/>
                </a:solidFill>
                <a:highlight>
                  <a:srgbClr val="FAFAFA"/>
                </a:highlight>
                <a:uFill>
                  <a:noFill/>
                </a:uFill>
                <a:latin typeface="Raleway"/>
                <a:ea typeface="Raleway"/>
                <a:cs typeface="Raleway"/>
                <a:sym typeface="Raleway"/>
                <a:hlinkClick r:id="rId2">
                  <a:extLst>
                    <a:ext uri="{A12FA001-AC4F-418D-AE19-62706E023703}">
                      <ahyp:hlinkClr val="tx"/>
                    </a:ext>
                  </a:extLst>
                </a:hlinkClick>
              </a:rPr>
              <a:t>Ray Oldenburg</a:t>
            </a:r>
            <a:r>
              <a:rPr lang="en">
                <a:solidFill>
                  <a:schemeClr val="dk1"/>
                </a:solidFill>
                <a:highlight>
                  <a:srgbClr val="FAFAFA"/>
                </a:highlight>
                <a:latin typeface="Raleway"/>
                <a:ea typeface="Raleway"/>
                <a:cs typeface="Raleway"/>
                <a:sym typeface="Raleway"/>
              </a:rPr>
              <a:t> refers to third places as those where people spend time between home (‘first’ place) and work (‘second’ place) and that third places are locations where we “exchange ideas, have a good time, and build relationships.” (</a:t>
            </a:r>
            <a:r>
              <a:rPr lang="en" u="sng">
                <a:solidFill>
                  <a:srgbClr val="1155CC"/>
                </a:solidFill>
                <a:highlight>
                  <a:srgbClr val="FAFAFA"/>
                </a:highlight>
                <a:latin typeface="Raleway"/>
                <a:ea typeface="Raleway"/>
                <a:cs typeface="Raleway"/>
                <a:sym typeface="Raleway"/>
                <a:hlinkClick r:id="rId3">
                  <a:extLst>
                    <a:ext uri="{A12FA001-AC4F-418D-AE19-62706E023703}">
                      <ahyp:hlinkClr val="tx"/>
                    </a:ext>
                  </a:extLst>
                </a:hlinkClick>
              </a:rPr>
              <a:t>https://www.brookings.edu/blog/up-front/2016/09/14/third-places-as-community-builders/</a:t>
            </a:r>
            <a:r>
              <a:rPr lang="en">
                <a:solidFill>
                  <a:schemeClr val="dk1"/>
                </a:solidFill>
                <a:highlight>
                  <a:srgbClr val="FAFAFA"/>
                </a:highlight>
                <a:latin typeface="Raleway"/>
                <a:ea typeface="Raleway"/>
                <a:cs typeface="Raleway"/>
                <a:sym typeface="Raleway"/>
              </a:rPr>
              <a:t>) </a:t>
            </a:r>
            <a:r>
              <a:rPr lang="en">
                <a:solidFill>
                  <a:schemeClr val="dk1"/>
                </a:solidFill>
                <a:latin typeface="Raleway"/>
                <a:ea typeface="Raleway"/>
                <a:cs typeface="Raleway"/>
                <a:sym typeface="Raleway"/>
              </a:rPr>
              <a:t>The Patrick Lucero branch library is a community hub for the East Side of Pueblo filling a third place niche, but sometimes serving as a first and second place too. The contributions to the community are many as the branch provides a wide range of programs and services. In terms of the more general types of services, many of our adult patrons coming to the branch use our public computers, to access the internet and to print and make copies. We have a large meeting room that is booked on a regular basis for birthday parties and even baby showers. Kids use the library after school and on weekends, as a place to hang out and do the typical library activities such as get on the computers to play games, check out books, and socialize with their friends.</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a:solidFill>
                  <a:schemeClr val="dk1"/>
                </a:solidFill>
                <a:latin typeface="Raleway"/>
                <a:ea typeface="Raleway"/>
                <a:cs typeface="Raleway"/>
                <a:sym typeface="Raleway"/>
              </a:rPr>
              <a:t>As public library workers we know the importance of establishing community partnerships in order to provide a wider range of programs and services to the communities that we serve.. </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a:solidFill>
                  <a:schemeClr val="dk1"/>
                </a:solidFill>
                <a:latin typeface="Raleway"/>
                <a:ea typeface="Raleway"/>
                <a:cs typeface="Raleway"/>
                <a:sym typeface="Raleway"/>
              </a:rPr>
              <a:t>A few of the regular partnerships that we have established include the:</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a:solidFill>
                  <a:schemeClr val="dk1"/>
                </a:solidFill>
                <a:latin typeface="Raleway"/>
                <a:ea typeface="Raleway"/>
                <a:cs typeface="Raleway"/>
                <a:sym typeface="Raleway"/>
              </a:rPr>
              <a:t>Boys and Girls Club</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a:solidFill>
                  <a:schemeClr val="dk1"/>
                </a:solidFill>
                <a:latin typeface="Raleway"/>
                <a:ea typeface="Raleway"/>
                <a:cs typeface="Raleway"/>
                <a:sym typeface="Raleway"/>
              </a:rPr>
              <a:t>Hardknox Gang Intervention and Prevention–which is a non profit that facilitates a chess program after school</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a:solidFill>
                  <a:schemeClr val="dk1"/>
                </a:solidFill>
                <a:latin typeface="Raleway"/>
                <a:ea typeface="Raleway"/>
                <a:cs typeface="Raleway"/>
                <a:sym typeface="Raleway"/>
              </a:rPr>
              <a:t>School District 60’s nutrition program—provides an after school dinner program</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a:solidFill>
                  <a:schemeClr val="dk1"/>
                </a:solidFill>
                <a:latin typeface="Raleway"/>
                <a:ea typeface="Raleway"/>
                <a:cs typeface="Raleway"/>
                <a:sym typeface="Raleway"/>
              </a:rPr>
              <a:t>Recovery Solutions–an agency that supports those overcoming addiction</a:t>
            </a:r>
            <a:endParaRPr>
              <a:solidFill>
                <a:schemeClr val="dk1"/>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a:solidFill>
                  <a:schemeClr val="dk1"/>
                </a:solidFill>
                <a:latin typeface="Raleway"/>
                <a:ea typeface="Raleway"/>
                <a:cs typeface="Raleway"/>
                <a:sym typeface="Raleway"/>
              </a:rPr>
              <a:t>SRDA–an agency that provides meals to seniors (our meeting room serves as the congregate meal site twice a week).</a:t>
            </a:r>
            <a:endParaRPr>
              <a:solidFill>
                <a:schemeClr val="dk1"/>
              </a:solidFill>
              <a:latin typeface="Raleway"/>
              <a:ea typeface="Raleway"/>
              <a:cs typeface="Raleway"/>
              <a:sym typeface="Raleway"/>
            </a:endParaRPr>
          </a:p>
          <a:p>
            <a:pPr indent="0" lvl="0" marL="0" rtl="0" algn="l">
              <a:spcBef>
                <a:spcPts val="1200"/>
              </a:spcBef>
              <a:spcAft>
                <a:spcPts val="0"/>
              </a:spcAft>
              <a:buClr>
                <a:schemeClr val="dk1"/>
              </a:buClr>
              <a:buSzPts val="1100"/>
              <a:buFont typeface="Arial"/>
              <a:buNone/>
            </a:pPr>
            <a:r>
              <a:t/>
            </a:r>
            <a:endParaRPr>
              <a:solidFill>
                <a:schemeClr val="dk1"/>
              </a:solidFill>
              <a:latin typeface="Raleway"/>
              <a:ea typeface="Raleway"/>
              <a:cs typeface="Raleway"/>
              <a:sym typeface="Raleway"/>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c3243a158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c3243a158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SHERRI &amp; KRISTI</a:t>
            </a:r>
            <a:endParaRPr/>
          </a:p>
          <a:p>
            <a:pPr indent="0" lvl="0" marL="0" rtl="0" algn="l">
              <a:spcBef>
                <a:spcPts val="0"/>
              </a:spcBef>
              <a:spcAft>
                <a:spcPts val="0"/>
              </a:spcAft>
              <a:buNone/>
            </a:pPr>
            <a:r>
              <a:rPr lang="en"/>
              <a:t>https://worldlibraries.dom.edu/index.php/worldlib/index</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f38cb5c8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f38cb5c8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DUSTIN (Description of where it’s located - remote, rural community)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1685906b8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1685906b8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DUSTIN (Description of where it’s located - remote, rural community)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c3243a158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c3243a158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DUSTIN (Library itself - how it came about). Namesake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f38cb5c89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f38cb5c89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DUSTIN - children read in the morning before school. It’s a place of learning. - interview children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f38cb5c89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f38cb5c89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DUSTIN - as community space for </a:t>
            </a:r>
            <a:r>
              <a:rPr lang="en"/>
              <a:t>leadership meetings, support groups, educational programs.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c3243a158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c3243a158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SHERRI &amp; KRISTI</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c3243a158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c3243a158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c3243a158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c3243a158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Dropping Patricks picture here to use in one of the slides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https://www.brookings.edu/blog/up-front/2016/09/14/third-places-as-community-builders/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c3243a158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c3243a158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c3243a158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c3243a158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3.jp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3.jpg"/><Relationship Id="rId5"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2.jpg"/><Relationship Id="rId5"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7.jpg"/><Relationship Id="rId5"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5.jpg"/><Relationship Id="rId5"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680"/>
              <a:t>Patrick Lucero Library—Sister Libraries in Pueblo &amp; Vietnam</a:t>
            </a:r>
            <a:endParaRPr sz="3680"/>
          </a:p>
        </p:txBody>
      </p:sp>
      <p:sp>
        <p:nvSpPr>
          <p:cNvPr id="55" name="Google Shape;55;p13"/>
          <p:cNvSpPr txBox="1"/>
          <p:nvPr>
            <p:ph idx="1" type="subTitle"/>
          </p:nvPr>
        </p:nvSpPr>
        <p:spPr>
          <a:xfrm>
            <a:off x="311700" y="2834125"/>
            <a:ext cx="8520600" cy="9180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Pueblo City-County Library District</a:t>
            </a:r>
            <a:endParaRPr/>
          </a:p>
          <a:p>
            <a:pPr indent="0" lvl="0" marL="0" rtl="0" algn="ctr">
              <a:spcBef>
                <a:spcPts val="0"/>
              </a:spcBef>
              <a:spcAft>
                <a:spcPts val="0"/>
              </a:spcAft>
              <a:buNone/>
            </a:pPr>
            <a:r>
              <a:rPr lang="en" sz="2240"/>
              <a:t>Pueblo, Colorado</a:t>
            </a:r>
            <a:endParaRPr sz="2240"/>
          </a:p>
        </p:txBody>
      </p:sp>
      <p:pic>
        <p:nvPicPr>
          <p:cNvPr id="56" name="Google Shape;56;p13"/>
          <p:cNvPicPr preferRelativeResize="0"/>
          <p:nvPr/>
        </p:nvPicPr>
        <p:blipFill>
          <a:blip r:embed="rId3">
            <a:alphaModFix/>
          </a:blip>
          <a:stretch>
            <a:fillRect/>
          </a:stretch>
        </p:blipFill>
        <p:spPr>
          <a:xfrm>
            <a:off x="19325" y="4349500"/>
            <a:ext cx="9105350" cy="571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About PCCLD &amp; Lucero Library</a:t>
            </a:r>
            <a:endParaRPr/>
          </a:p>
        </p:txBody>
      </p:sp>
      <p:sp>
        <p:nvSpPr>
          <p:cNvPr id="62" name="Google Shape;62;p14"/>
          <p:cNvSpPr txBox="1"/>
          <p:nvPr>
            <p:ph idx="1" type="body"/>
          </p:nvPr>
        </p:nvSpPr>
        <p:spPr>
          <a:xfrm>
            <a:off x="311700" y="1088800"/>
            <a:ext cx="6650400" cy="9993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7373"/>
              <a:t>The Pueblo City-County Library District continues a long tradition of public library service in Pueblo County, CO.  The District services a population of 168,000 making it a medium-sized public library focusing on current and popular materials (8 library locations and 4 satellites).</a:t>
            </a:r>
            <a:endParaRPr sz="7373"/>
          </a:p>
          <a:p>
            <a:pPr indent="0" lvl="0" marL="0" rtl="0" algn="l">
              <a:spcBef>
                <a:spcPts val="1200"/>
              </a:spcBef>
              <a:spcAft>
                <a:spcPts val="1200"/>
              </a:spcAft>
              <a:buNone/>
            </a:pPr>
            <a:r>
              <a:t/>
            </a:r>
            <a:endParaRPr/>
          </a:p>
        </p:txBody>
      </p:sp>
      <p:pic>
        <p:nvPicPr>
          <p:cNvPr id="63" name="Google Shape;63;p14"/>
          <p:cNvPicPr preferRelativeResize="0"/>
          <p:nvPr/>
        </p:nvPicPr>
        <p:blipFill>
          <a:blip r:embed="rId3">
            <a:alphaModFix/>
          </a:blip>
          <a:stretch>
            <a:fillRect/>
          </a:stretch>
        </p:blipFill>
        <p:spPr>
          <a:xfrm>
            <a:off x="7318550" y="949550"/>
            <a:ext cx="1222750" cy="1138550"/>
          </a:xfrm>
          <a:prstGeom prst="rect">
            <a:avLst/>
          </a:prstGeom>
          <a:noFill/>
          <a:ln>
            <a:noFill/>
          </a:ln>
        </p:spPr>
      </p:pic>
      <p:pic>
        <p:nvPicPr>
          <p:cNvPr id="64" name="Google Shape;64;p14"/>
          <p:cNvPicPr preferRelativeResize="0"/>
          <p:nvPr/>
        </p:nvPicPr>
        <p:blipFill>
          <a:blip r:embed="rId4">
            <a:alphaModFix/>
          </a:blip>
          <a:stretch>
            <a:fillRect/>
          </a:stretch>
        </p:blipFill>
        <p:spPr>
          <a:xfrm>
            <a:off x="7071182" y="3666650"/>
            <a:ext cx="1860231" cy="572700"/>
          </a:xfrm>
          <a:prstGeom prst="rect">
            <a:avLst/>
          </a:prstGeom>
          <a:noFill/>
          <a:ln>
            <a:noFill/>
          </a:ln>
        </p:spPr>
      </p:pic>
      <p:pic>
        <p:nvPicPr>
          <p:cNvPr id="65" name="Google Shape;65;p14"/>
          <p:cNvPicPr preferRelativeResize="0"/>
          <p:nvPr/>
        </p:nvPicPr>
        <p:blipFill>
          <a:blip r:embed="rId5">
            <a:alphaModFix/>
          </a:blip>
          <a:stretch>
            <a:fillRect/>
          </a:stretch>
        </p:blipFill>
        <p:spPr>
          <a:xfrm>
            <a:off x="7071174" y="2448000"/>
            <a:ext cx="1717500" cy="724625"/>
          </a:xfrm>
          <a:prstGeom prst="rect">
            <a:avLst/>
          </a:prstGeom>
          <a:noFill/>
          <a:ln>
            <a:noFill/>
          </a:ln>
        </p:spPr>
      </p:pic>
      <p:sp>
        <p:nvSpPr>
          <p:cNvPr id="66" name="Google Shape;66;p14"/>
          <p:cNvSpPr txBox="1"/>
          <p:nvPr/>
        </p:nvSpPr>
        <p:spPr>
          <a:xfrm>
            <a:off x="311700" y="2833725"/>
            <a:ext cx="6650400" cy="189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The Patrick A. Lucero Library serves the historic East Side community in the city of Pueblo.  The branch library was one of three identical library buildings built in 2013-14.</a:t>
            </a:r>
            <a:endParaRPr sz="1800">
              <a:solidFill>
                <a:schemeClr val="dk2"/>
              </a:solidFill>
            </a:endParaRPr>
          </a:p>
          <a:p>
            <a:pPr indent="0" lvl="0" marL="0" rtl="0" algn="l">
              <a:lnSpc>
                <a:spcPct val="115000"/>
              </a:lnSpc>
              <a:spcBef>
                <a:spcPts val="1200"/>
              </a:spcBef>
              <a:spcAft>
                <a:spcPts val="1200"/>
              </a:spcAft>
              <a:buClr>
                <a:schemeClr val="dk1"/>
              </a:buClr>
              <a:buSzPts val="1100"/>
              <a:buFont typeface="Arial"/>
              <a:buNone/>
            </a:pPr>
            <a:r>
              <a:rPr lang="en" sz="1800">
                <a:solidFill>
                  <a:schemeClr val="dk2"/>
                </a:solidFill>
              </a:rPr>
              <a:t>The branch library is staffed by a number of individuals who grew up in the community.</a:t>
            </a: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508075" y="689250"/>
            <a:ext cx="82920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Patrick A. Lucero—Pueblo youth &amp; Veteran</a:t>
            </a:r>
            <a:endParaRPr/>
          </a:p>
        </p:txBody>
      </p:sp>
      <p:pic>
        <p:nvPicPr>
          <p:cNvPr id="72" name="Google Shape;72;p15"/>
          <p:cNvPicPr preferRelativeResize="0"/>
          <p:nvPr/>
        </p:nvPicPr>
        <p:blipFill>
          <a:blip r:embed="rId3">
            <a:alphaModFix/>
          </a:blip>
          <a:stretch>
            <a:fillRect/>
          </a:stretch>
        </p:blipFill>
        <p:spPr>
          <a:xfrm rot="5400000">
            <a:off x="6305375" y="1642000"/>
            <a:ext cx="2456700" cy="2118225"/>
          </a:xfrm>
          <a:prstGeom prst="rect">
            <a:avLst/>
          </a:prstGeom>
          <a:noFill/>
          <a:ln>
            <a:noFill/>
          </a:ln>
        </p:spPr>
      </p:pic>
      <p:sp>
        <p:nvSpPr>
          <p:cNvPr id="73" name="Google Shape;73;p15"/>
          <p:cNvSpPr txBox="1"/>
          <p:nvPr/>
        </p:nvSpPr>
        <p:spPr>
          <a:xfrm>
            <a:off x="621675" y="1472750"/>
            <a:ext cx="56913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Patrick A. Lucero grew up on the East Side of Pueblo.  Patrick was killed on March 14, 1968 at the age of 19 while serving in the U.S. Army 173rd Airborne Battalion during the Vietnam War.  Through a partnership between his family and the Peace Trees Vietnam organization another library bearing his name was built where he died in Vietnam’s </a:t>
            </a:r>
            <a:r>
              <a:rPr lang="en"/>
              <a:t>Quảng Trị Province</a:t>
            </a:r>
            <a:r>
              <a:rPr lang="en"/>
              <a:t> in 2010.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that library, a plaque recognizing Patrick hangs with this quote inscribed, “May children who gather here find peace, love and harmony.”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Patrick A. Lucero Library was built and opened in Pueblo in 2014.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Contributions to the community</a:t>
            </a:r>
            <a:endParaRPr/>
          </a:p>
        </p:txBody>
      </p:sp>
      <p:pic>
        <p:nvPicPr>
          <p:cNvPr id="79" name="Google Shape;79;p16"/>
          <p:cNvPicPr preferRelativeResize="0"/>
          <p:nvPr/>
        </p:nvPicPr>
        <p:blipFill>
          <a:blip r:embed="rId3">
            <a:alphaModFix/>
          </a:blip>
          <a:stretch>
            <a:fillRect/>
          </a:stretch>
        </p:blipFill>
        <p:spPr>
          <a:xfrm rot="-5400000">
            <a:off x="3331523" y="1059127"/>
            <a:ext cx="2051700" cy="3618970"/>
          </a:xfrm>
          <a:prstGeom prst="rect">
            <a:avLst/>
          </a:prstGeom>
          <a:noFill/>
          <a:ln>
            <a:noFill/>
          </a:ln>
        </p:spPr>
      </p:pic>
      <p:pic>
        <p:nvPicPr>
          <p:cNvPr id="80" name="Google Shape;80;p16"/>
          <p:cNvPicPr preferRelativeResize="0"/>
          <p:nvPr/>
        </p:nvPicPr>
        <p:blipFill>
          <a:blip r:embed="rId4">
            <a:alphaModFix/>
          </a:blip>
          <a:stretch>
            <a:fillRect/>
          </a:stretch>
        </p:blipFill>
        <p:spPr>
          <a:xfrm>
            <a:off x="6067624" y="637275"/>
            <a:ext cx="2699566" cy="2051675"/>
          </a:xfrm>
          <a:prstGeom prst="rect">
            <a:avLst/>
          </a:prstGeom>
          <a:noFill/>
          <a:ln>
            <a:noFill/>
          </a:ln>
        </p:spPr>
      </p:pic>
      <p:pic>
        <p:nvPicPr>
          <p:cNvPr id="81" name="Google Shape;81;p16"/>
          <p:cNvPicPr preferRelativeResize="0"/>
          <p:nvPr/>
        </p:nvPicPr>
        <p:blipFill>
          <a:blip r:embed="rId5">
            <a:alphaModFix/>
          </a:blip>
          <a:stretch>
            <a:fillRect/>
          </a:stretch>
        </p:blipFill>
        <p:spPr>
          <a:xfrm>
            <a:off x="376474" y="2849951"/>
            <a:ext cx="2687625" cy="2019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International Librarianship &amp; Global Connections</a:t>
            </a:r>
            <a:endParaRPr/>
          </a:p>
        </p:txBody>
      </p:sp>
      <p:sp>
        <p:nvSpPr>
          <p:cNvPr id="87" name="Google Shape;87;p17"/>
          <p:cNvSpPr txBox="1"/>
          <p:nvPr>
            <p:ph idx="1" type="body"/>
          </p:nvPr>
        </p:nvSpPr>
        <p:spPr>
          <a:xfrm>
            <a:off x="660600" y="1152475"/>
            <a:ext cx="7410600" cy="2986800"/>
          </a:xfrm>
          <a:prstGeom prst="rect">
            <a:avLst/>
          </a:prstGeom>
        </p:spPr>
        <p:txBody>
          <a:bodyPr anchorCtr="0" anchor="t" bIns="91425" lIns="91425" spcFirstLastPara="1" rIns="91425" wrap="square" tIns="91425">
            <a:noAutofit/>
          </a:bodyPr>
          <a:lstStyle/>
          <a:p>
            <a:pPr indent="-349250" lvl="0" marL="457200" rtl="0" algn="l">
              <a:lnSpc>
                <a:spcPct val="95000"/>
              </a:lnSpc>
              <a:spcBef>
                <a:spcPts val="0"/>
              </a:spcBef>
              <a:spcAft>
                <a:spcPts val="0"/>
              </a:spcAft>
              <a:buSzPts val="1900"/>
              <a:buChar char="●"/>
            </a:pPr>
            <a:r>
              <a:rPr lang="en" sz="1900"/>
              <a:t>PCCLD’s mission includes “...presenting access to information from all over the world.”  These words were penned 20 years ago and still hold today.</a:t>
            </a:r>
            <a:endParaRPr sz="1900"/>
          </a:p>
          <a:p>
            <a:pPr indent="-349250" lvl="0" marL="457200" rtl="0" algn="l">
              <a:lnSpc>
                <a:spcPct val="95000"/>
              </a:lnSpc>
              <a:spcBef>
                <a:spcPts val="0"/>
              </a:spcBef>
              <a:spcAft>
                <a:spcPts val="0"/>
              </a:spcAft>
              <a:buSzPts val="1900"/>
              <a:buChar char="●"/>
            </a:pPr>
            <a:r>
              <a:rPr lang="en" sz="1900"/>
              <a:t>Review of literature indicates longtime focus on global librarianship</a:t>
            </a:r>
            <a:endParaRPr sz="1900"/>
          </a:p>
          <a:p>
            <a:pPr indent="-349250" lvl="0" marL="457200" rtl="0" algn="l">
              <a:lnSpc>
                <a:spcPct val="95000"/>
              </a:lnSpc>
              <a:spcBef>
                <a:spcPts val="0"/>
              </a:spcBef>
              <a:spcAft>
                <a:spcPts val="0"/>
              </a:spcAft>
              <a:buSzPts val="1900"/>
              <a:buChar char="●"/>
            </a:pPr>
            <a:r>
              <a:rPr lang="en" sz="1900"/>
              <a:t>Contemporary focuses on global knowledge access</a:t>
            </a:r>
            <a:endParaRPr sz="1900"/>
          </a:p>
          <a:p>
            <a:pPr indent="-349250" lvl="0" marL="457200" rtl="0" algn="l">
              <a:lnSpc>
                <a:spcPct val="95000"/>
              </a:lnSpc>
              <a:spcBef>
                <a:spcPts val="0"/>
              </a:spcBef>
              <a:spcAft>
                <a:spcPts val="0"/>
              </a:spcAft>
              <a:buSzPts val="1900"/>
              <a:buChar char="●"/>
            </a:pPr>
            <a:r>
              <a:rPr lang="en" sz="1900"/>
              <a:t>COVID-19 health pandemic showed us how interconnected our world is</a:t>
            </a:r>
            <a:endParaRPr sz="1900"/>
          </a:p>
          <a:p>
            <a:pPr indent="-349250" lvl="0" marL="457200" rtl="0" algn="l">
              <a:lnSpc>
                <a:spcPct val="95000"/>
              </a:lnSpc>
              <a:spcBef>
                <a:spcPts val="0"/>
              </a:spcBef>
              <a:spcAft>
                <a:spcPts val="0"/>
              </a:spcAft>
              <a:buSzPts val="1900"/>
              <a:buChar char="●"/>
            </a:pPr>
            <a:r>
              <a:rPr lang="en" sz="1900"/>
              <a:t>Global focus and connections give us the sense that our profession is present and at work all over the world</a:t>
            </a:r>
            <a:endParaRPr sz="1900"/>
          </a:p>
          <a:p>
            <a:pPr indent="0" lvl="0" marL="0" rtl="0" algn="l">
              <a:lnSpc>
                <a:spcPct val="95000"/>
              </a:lnSpc>
              <a:spcBef>
                <a:spcPts val="1200"/>
              </a:spcBef>
              <a:spcAft>
                <a:spcPts val="1200"/>
              </a:spcAft>
              <a:buNone/>
            </a:pPr>
            <a:r>
              <a:t/>
            </a:r>
            <a:endParaRPr sz="1900"/>
          </a:p>
        </p:txBody>
      </p:sp>
      <p:pic>
        <p:nvPicPr>
          <p:cNvPr id="88" name="Google Shape;88;p17"/>
          <p:cNvPicPr preferRelativeResize="0"/>
          <p:nvPr/>
        </p:nvPicPr>
        <p:blipFill>
          <a:blip r:embed="rId3">
            <a:alphaModFix/>
          </a:blip>
          <a:stretch>
            <a:fillRect/>
          </a:stretch>
        </p:blipFill>
        <p:spPr>
          <a:xfrm>
            <a:off x="19325" y="4475300"/>
            <a:ext cx="9105350" cy="571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371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Patrick Lucero Library, </a:t>
            </a:r>
            <a:r>
              <a:rPr lang="en"/>
              <a:t>Quảng Trị </a:t>
            </a:r>
            <a:r>
              <a:rPr lang="en"/>
              <a:t>Province, Vietnam</a:t>
            </a:r>
            <a:endParaRPr/>
          </a:p>
        </p:txBody>
      </p:sp>
      <p:pic>
        <p:nvPicPr>
          <p:cNvPr id="94" name="Google Shape;94;p18"/>
          <p:cNvPicPr preferRelativeResize="0"/>
          <p:nvPr/>
        </p:nvPicPr>
        <p:blipFill>
          <a:blip r:embed="rId3">
            <a:alphaModFix/>
          </a:blip>
          <a:stretch>
            <a:fillRect/>
          </a:stretch>
        </p:blipFill>
        <p:spPr>
          <a:xfrm>
            <a:off x="19325" y="4475300"/>
            <a:ext cx="9105350" cy="571975"/>
          </a:xfrm>
          <a:prstGeom prst="rect">
            <a:avLst/>
          </a:prstGeom>
          <a:noFill/>
          <a:ln>
            <a:noFill/>
          </a:ln>
        </p:spPr>
      </p:pic>
      <p:pic>
        <p:nvPicPr>
          <p:cNvPr id="95" name="Google Shape;95;p18"/>
          <p:cNvPicPr preferRelativeResize="0"/>
          <p:nvPr/>
        </p:nvPicPr>
        <p:blipFill>
          <a:blip r:embed="rId4">
            <a:alphaModFix/>
          </a:blip>
          <a:stretch>
            <a:fillRect/>
          </a:stretch>
        </p:blipFill>
        <p:spPr>
          <a:xfrm>
            <a:off x="311700" y="943700"/>
            <a:ext cx="3941950" cy="3295224"/>
          </a:xfrm>
          <a:prstGeom prst="rect">
            <a:avLst/>
          </a:prstGeom>
          <a:noFill/>
          <a:ln>
            <a:noFill/>
          </a:ln>
        </p:spPr>
      </p:pic>
      <p:pic>
        <p:nvPicPr>
          <p:cNvPr id="96" name="Google Shape;96;p18"/>
          <p:cNvPicPr preferRelativeResize="0"/>
          <p:nvPr/>
        </p:nvPicPr>
        <p:blipFill>
          <a:blip r:embed="rId5">
            <a:alphaModFix/>
          </a:blip>
          <a:stretch>
            <a:fillRect/>
          </a:stretch>
        </p:blipFill>
        <p:spPr>
          <a:xfrm>
            <a:off x="6765150" y="943700"/>
            <a:ext cx="1857101" cy="33918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371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Patrick Lucero Library, Quảng Trị Province, Vietnam</a:t>
            </a:r>
            <a:endParaRPr/>
          </a:p>
        </p:txBody>
      </p:sp>
      <p:pic>
        <p:nvPicPr>
          <p:cNvPr id="102" name="Google Shape;102;p19"/>
          <p:cNvPicPr preferRelativeResize="0"/>
          <p:nvPr/>
        </p:nvPicPr>
        <p:blipFill>
          <a:blip r:embed="rId3">
            <a:alphaModFix/>
          </a:blip>
          <a:stretch>
            <a:fillRect/>
          </a:stretch>
        </p:blipFill>
        <p:spPr>
          <a:xfrm>
            <a:off x="19325" y="4475300"/>
            <a:ext cx="9105350" cy="571975"/>
          </a:xfrm>
          <a:prstGeom prst="rect">
            <a:avLst/>
          </a:prstGeom>
          <a:noFill/>
          <a:ln>
            <a:noFill/>
          </a:ln>
        </p:spPr>
      </p:pic>
      <p:pic>
        <p:nvPicPr>
          <p:cNvPr id="103" name="Google Shape;103;p19"/>
          <p:cNvPicPr preferRelativeResize="0"/>
          <p:nvPr/>
        </p:nvPicPr>
        <p:blipFill>
          <a:blip r:embed="rId4">
            <a:alphaModFix/>
          </a:blip>
          <a:stretch>
            <a:fillRect/>
          </a:stretch>
        </p:blipFill>
        <p:spPr>
          <a:xfrm>
            <a:off x="152400" y="1223725"/>
            <a:ext cx="4305096" cy="2871475"/>
          </a:xfrm>
          <a:prstGeom prst="rect">
            <a:avLst/>
          </a:prstGeom>
          <a:noFill/>
          <a:ln>
            <a:noFill/>
          </a:ln>
        </p:spPr>
      </p:pic>
      <p:pic>
        <p:nvPicPr>
          <p:cNvPr id="104" name="Google Shape;104;p19"/>
          <p:cNvPicPr preferRelativeResize="0"/>
          <p:nvPr/>
        </p:nvPicPr>
        <p:blipFill>
          <a:blip r:embed="rId5">
            <a:alphaModFix/>
          </a:blip>
          <a:stretch>
            <a:fillRect/>
          </a:stretch>
        </p:blipFill>
        <p:spPr>
          <a:xfrm>
            <a:off x="4727775" y="1233225"/>
            <a:ext cx="4305101" cy="28714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11700" y="371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Origins of Pat Lucero Library</a:t>
            </a:r>
            <a:endParaRPr/>
          </a:p>
        </p:txBody>
      </p:sp>
      <p:pic>
        <p:nvPicPr>
          <p:cNvPr id="110" name="Google Shape;110;p20"/>
          <p:cNvPicPr preferRelativeResize="0"/>
          <p:nvPr/>
        </p:nvPicPr>
        <p:blipFill>
          <a:blip r:embed="rId3">
            <a:alphaModFix/>
          </a:blip>
          <a:stretch>
            <a:fillRect/>
          </a:stretch>
        </p:blipFill>
        <p:spPr>
          <a:xfrm>
            <a:off x="19325" y="4475300"/>
            <a:ext cx="9105350" cy="571975"/>
          </a:xfrm>
          <a:prstGeom prst="rect">
            <a:avLst/>
          </a:prstGeom>
          <a:noFill/>
          <a:ln>
            <a:noFill/>
          </a:ln>
        </p:spPr>
      </p:pic>
      <p:pic>
        <p:nvPicPr>
          <p:cNvPr id="111" name="Google Shape;111;p20"/>
          <p:cNvPicPr preferRelativeResize="0"/>
          <p:nvPr/>
        </p:nvPicPr>
        <p:blipFill>
          <a:blip r:embed="rId4">
            <a:alphaModFix/>
          </a:blip>
          <a:stretch>
            <a:fillRect/>
          </a:stretch>
        </p:blipFill>
        <p:spPr>
          <a:xfrm>
            <a:off x="4672500" y="1035200"/>
            <a:ext cx="4390124" cy="3073100"/>
          </a:xfrm>
          <a:prstGeom prst="rect">
            <a:avLst/>
          </a:prstGeom>
          <a:noFill/>
          <a:ln>
            <a:noFill/>
          </a:ln>
        </p:spPr>
      </p:pic>
      <p:pic>
        <p:nvPicPr>
          <p:cNvPr id="112" name="Google Shape;112;p20"/>
          <p:cNvPicPr preferRelativeResize="0"/>
          <p:nvPr/>
        </p:nvPicPr>
        <p:blipFill>
          <a:blip r:embed="rId5">
            <a:alphaModFix/>
          </a:blip>
          <a:stretch>
            <a:fillRect/>
          </a:stretch>
        </p:blipFill>
        <p:spPr>
          <a:xfrm>
            <a:off x="204900" y="1008219"/>
            <a:ext cx="4063601" cy="31270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11700" y="371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Source of Learning</a:t>
            </a:r>
            <a:endParaRPr/>
          </a:p>
        </p:txBody>
      </p:sp>
      <p:pic>
        <p:nvPicPr>
          <p:cNvPr id="118" name="Google Shape;118;p21"/>
          <p:cNvPicPr preferRelativeResize="0"/>
          <p:nvPr/>
        </p:nvPicPr>
        <p:blipFill>
          <a:blip r:embed="rId3">
            <a:alphaModFix/>
          </a:blip>
          <a:stretch>
            <a:fillRect/>
          </a:stretch>
        </p:blipFill>
        <p:spPr>
          <a:xfrm>
            <a:off x="19325" y="4475300"/>
            <a:ext cx="9105350" cy="571975"/>
          </a:xfrm>
          <a:prstGeom prst="rect">
            <a:avLst/>
          </a:prstGeom>
          <a:noFill/>
          <a:ln>
            <a:noFill/>
          </a:ln>
        </p:spPr>
      </p:pic>
      <p:pic>
        <p:nvPicPr>
          <p:cNvPr id="119" name="Google Shape;119;p21"/>
          <p:cNvPicPr preferRelativeResize="0"/>
          <p:nvPr/>
        </p:nvPicPr>
        <p:blipFill>
          <a:blip r:embed="rId4">
            <a:alphaModFix/>
          </a:blip>
          <a:stretch>
            <a:fillRect/>
          </a:stretch>
        </p:blipFill>
        <p:spPr>
          <a:xfrm>
            <a:off x="152400" y="1096100"/>
            <a:ext cx="4837837" cy="3226799"/>
          </a:xfrm>
          <a:prstGeom prst="rect">
            <a:avLst/>
          </a:prstGeom>
          <a:noFill/>
          <a:ln>
            <a:noFill/>
          </a:ln>
        </p:spPr>
      </p:pic>
      <p:pic>
        <p:nvPicPr>
          <p:cNvPr id="120" name="Google Shape;120;p21"/>
          <p:cNvPicPr preferRelativeResize="0"/>
          <p:nvPr/>
        </p:nvPicPr>
        <p:blipFill>
          <a:blip r:embed="rId5">
            <a:alphaModFix/>
          </a:blip>
          <a:stretch>
            <a:fillRect/>
          </a:stretch>
        </p:blipFill>
        <p:spPr>
          <a:xfrm>
            <a:off x="5142637" y="1096100"/>
            <a:ext cx="3547228" cy="3226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type="title"/>
          </p:nvPr>
        </p:nvSpPr>
        <p:spPr>
          <a:xfrm>
            <a:off x="311700" y="371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Community Space</a:t>
            </a:r>
            <a:endParaRPr/>
          </a:p>
        </p:txBody>
      </p:sp>
      <p:pic>
        <p:nvPicPr>
          <p:cNvPr id="126" name="Google Shape;126;p22"/>
          <p:cNvPicPr preferRelativeResize="0"/>
          <p:nvPr/>
        </p:nvPicPr>
        <p:blipFill>
          <a:blip r:embed="rId3">
            <a:alphaModFix/>
          </a:blip>
          <a:stretch>
            <a:fillRect/>
          </a:stretch>
        </p:blipFill>
        <p:spPr>
          <a:xfrm>
            <a:off x="19325" y="4475300"/>
            <a:ext cx="9105350" cy="571975"/>
          </a:xfrm>
          <a:prstGeom prst="rect">
            <a:avLst/>
          </a:prstGeom>
          <a:noFill/>
          <a:ln>
            <a:noFill/>
          </a:ln>
        </p:spPr>
      </p:pic>
      <p:pic>
        <p:nvPicPr>
          <p:cNvPr id="127" name="Google Shape;127;p22"/>
          <p:cNvPicPr preferRelativeResize="0"/>
          <p:nvPr/>
        </p:nvPicPr>
        <p:blipFill>
          <a:blip r:embed="rId4">
            <a:alphaModFix/>
          </a:blip>
          <a:stretch>
            <a:fillRect/>
          </a:stretch>
        </p:blipFill>
        <p:spPr>
          <a:xfrm>
            <a:off x="100375" y="1045900"/>
            <a:ext cx="4266276" cy="2845576"/>
          </a:xfrm>
          <a:prstGeom prst="rect">
            <a:avLst/>
          </a:prstGeom>
          <a:noFill/>
          <a:ln>
            <a:noFill/>
          </a:ln>
        </p:spPr>
      </p:pic>
      <p:pic>
        <p:nvPicPr>
          <p:cNvPr id="128" name="Google Shape;128;p22"/>
          <p:cNvPicPr preferRelativeResize="0"/>
          <p:nvPr/>
        </p:nvPicPr>
        <p:blipFill>
          <a:blip r:embed="rId5">
            <a:alphaModFix/>
          </a:blip>
          <a:stretch>
            <a:fillRect/>
          </a:stretch>
        </p:blipFill>
        <p:spPr>
          <a:xfrm>
            <a:off x="4731025" y="1045900"/>
            <a:ext cx="4269399" cy="2845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Barriers, Community Gain &amp; Partnership</a:t>
            </a:r>
            <a:endParaRPr/>
          </a:p>
        </p:txBody>
      </p:sp>
      <p:sp>
        <p:nvSpPr>
          <p:cNvPr id="134" name="Google Shape;134;p23"/>
          <p:cNvSpPr txBox="1"/>
          <p:nvPr>
            <p:ph idx="1" type="body"/>
          </p:nvPr>
        </p:nvSpPr>
        <p:spPr>
          <a:xfrm>
            <a:off x="311700" y="105312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Distance and language barriers to establishing and </a:t>
            </a:r>
            <a:r>
              <a:rPr lang="en"/>
              <a:t>maintaining</a:t>
            </a:r>
            <a:r>
              <a:rPr lang="en"/>
              <a:t> the </a:t>
            </a:r>
            <a:r>
              <a:rPr lang="en"/>
              <a:t>relationship</a:t>
            </a:r>
            <a:r>
              <a:rPr lang="en"/>
              <a:t> exist</a:t>
            </a:r>
            <a:endParaRPr/>
          </a:p>
          <a:p>
            <a:pPr indent="-342900" lvl="0" marL="457200" rtl="0" algn="l">
              <a:spcBef>
                <a:spcPts val="0"/>
              </a:spcBef>
              <a:spcAft>
                <a:spcPts val="0"/>
              </a:spcAft>
              <a:buSzPts val="1800"/>
              <a:buChar char="●"/>
            </a:pPr>
            <a:r>
              <a:rPr lang="en"/>
              <a:t>Identifying needs is key</a:t>
            </a:r>
            <a:endParaRPr/>
          </a:p>
          <a:p>
            <a:pPr indent="-342900" lvl="0" marL="457200" rtl="0" algn="l">
              <a:spcBef>
                <a:spcPts val="0"/>
              </a:spcBef>
              <a:spcAft>
                <a:spcPts val="0"/>
              </a:spcAft>
              <a:buSzPts val="1800"/>
              <a:buChar char="●"/>
            </a:pPr>
            <a:r>
              <a:rPr lang="en"/>
              <a:t>Sharing a common goal</a:t>
            </a:r>
            <a:endParaRPr/>
          </a:p>
          <a:p>
            <a:pPr indent="-342900" lvl="0" marL="457200" rtl="0" algn="l">
              <a:spcBef>
                <a:spcPts val="0"/>
              </a:spcBef>
              <a:spcAft>
                <a:spcPts val="0"/>
              </a:spcAft>
              <a:buSzPts val="1800"/>
              <a:buChar char="●"/>
            </a:pPr>
            <a:r>
              <a:rPr lang="en"/>
              <a:t>Having a namesake has been beneficial</a:t>
            </a:r>
            <a:endParaRPr/>
          </a:p>
          <a:p>
            <a:pPr indent="-342900" lvl="0" marL="457200" rtl="0" algn="l">
              <a:spcBef>
                <a:spcPts val="0"/>
              </a:spcBef>
              <a:spcAft>
                <a:spcPts val="0"/>
              </a:spcAft>
              <a:buSzPts val="1800"/>
              <a:buChar char="●"/>
            </a:pPr>
            <a:r>
              <a:rPr lang="en"/>
              <a:t>Community partners are important to keeping the story alive</a:t>
            </a:r>
            <a:endParaRPr/>
          </a:p>
          <a:p>
            <a:pPr indent="-342900" lvl="0" marL="457200" rtl="0" algn="l">
              <a:spcBef>
                <a:spcPts val="0"/>
              </a:spcBef>
              <a:spcAft>
                <a:spcPts val="0"/>
              </a:spcAft>
              <a:buSzPts val="1800"/>
              <a:buChar char="●"/>
            </a:pPr>
            <a:r>
              <a:rPr lang="en"/>
              <a:t>So much is gained from having this lasting and meaningful relationship</a:t>
            </a:r>
            <a:endParaRPr/>
          </a:p>
          <a:p>
            <a:pPr indent="-317500" lvl="1" marL="914400" rtl="0" algn="l">
              <a:spcBef>
                <a:spcPts val="0"/>
              </a:spcBef>
              <a:spcAft>
                <a:spcPts val="0"/>
              </a:spcAft>
              <a:buSzPts val="1400"/>
              <a:buChar char="○"/>
            </a:pPr>
            <a:r>
              <a:rPr lang="en"/>
              <a:t>Strengthens the legacy of the work done by the library and Patrick A. Lucero’s contribution</a:t>
            </a:r>
            <a:endParaRPr/>
          </a:p>
          <a:p>
            <a:pPr indent="-317500" lvl="1" marL="914400" rtl="0" algn="l">
              <a:spcBef>
                <a:spcPts val="0"/>
              </a:spcBef>
              <a:spcAft>
                <a:spcPts val="0"/>
              </a:spcAft>
              <a:buSzPts val="1400"/>
              <a:buChar char="○"/>
            </a:pPr>
            <a:r>
              <a:rPr lang="en"/>
              <a:t>Serves as an opportunity for educating the public and youth about civic </a:t>
            </a:r>
            <a:r>
              <a:rPr lang="en"/>
              <a:t>responsibility</a:t>
            </a:r>
            <a:r>
              <a:rPr lang="en"/>
              <a:t>, contributions of the military, and pride in one’s community and neighborhood</a:t>
            </a:r>
            <a:endParaRPr/>
          </a:p>
        </p:txBody>
      </p:sp>
      <p:pic>
        <p:nvPicPr>
          <p:cNvPr id="135" name="Google Shape;135;p23"/>
          <p:cNvPicPr preferRelativeResize="0"/>
          <p:nvPr/>
        </p:nvPicPr>
        <p:blipFill>
          <a:blip r:embed="rId3">
            <a:alphaModFix/>
          </a:blip>
          <a:stretch>
            <a:fillRect/>
          </a:stretch>
        </p:blipFill>
        <p:spPr>
          <a:xfrm>
            <a:off x="19325" y="4504925"/>
            <a:ext cx="9105350" cy="571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txBox="1"/>
          <p:nvPr>
            <p:ph idx="1" type="body"/>
          </p:nvPr>
        </p:nvSpPr>
        <p:spPr>
          <a:xfrm>
            <a:off x="921725" y="1152850"/>
            <a:ext cx="7429500" cy="17250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t/>
            </a:r>
            <a:endParaRPr sz="3200"/>
          </a:p>
          <a:p>
            <a:pPr indent="0" lvl="0" marL="0" rtl="0" algn="ctr">
              <a:spcBef>
                <a:spcPts val="1200"/>
              </a:spcBef>
              <a:spcAft>
                <a:spcPts val="0"/>
              </a:spcAft>
              <a:buNone/>
            </a:pPr>
            <a:r>
              <a:t/>
            </a:r>
            <a:endParaRPr sz="3200"/>
          </a:p>
          <a:p>
            <a:pPr indent="0" lvl="0" marL="0" rtl="0" algn="ctr">
              <a:spcBef>
                <a:spcPts val="1200"/>
              </a:spcBef>
              <a:spcAft>
                <a:spcPts val="1200"/>
              </a:spcAft>
              <a:buNone/>
            </a:pPr>
            <a:r>
              <a:rPr lang="en" sz="3200"/>
              <a:t>Questions or Comments?</a:t>
            </a:r>
            <a:endParaRPr sz="3200"/>
          </a:p>
        </p:txBody>
      </p:sp>
      <p:pic>
        <p:nvPicPr>
          <p:cNvPr id="141" name="Google Shape;141;p24"/>
          <p:cNvPicPr preferRelativeResize="0"/>
          <p:nvPr/>
        </p:nvPicPr>
        <p:blipFill>
          <a:blip r:embed="rId3">
            <a:alphaModFix/>
          </a:blip>
          <a:stretch>
            <a:fillRect/>
          </a:stretch>
        </p:blipFill>
        <p:spPr>
          <a:xfrm>
            <a:off x="58050" y="4444775"/>
            <a:ext cx="9002500" cy="565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7" name="Google Shape;14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3" name="Google Shape;153;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9" name="Google Shape;159;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