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3" r:id="rId3"/>
    <p:sldId id="280" r:id="rId4"/>
    <p:sldId id="258" r:id="rId5"/>
    <p:sldId id="281" r:id="rId6"/>
    <p:sldId id="259" r:id="rId7"/>
    <p:sldId id="278" r:id="rId8"/>
    <p:sldId id="277" r:id="rId9"/>
    <p:sldId id="260" r:id="rId10"/>
    <p:sldId id="291" r:id="rId11"/>
    <p:sldId id="285" r:id="rId12"/>
    <p:sldId id="293" r:id="rId13"/>
    <p:sldId id="286" r:id="rId14"/>
    <p:sldId id="288" r:id="rId15"/>
    <p:sldId id="292" r:id="rId16"/>
    <p:sldId id="275" r:id="rId1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F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94660"/>
  </p:normalViewPr>
  <p:slideViewPr>
    <p:cSldViewPr>
      <p:cViewPr varScale="1">
        <p:scale>
          <a:sx n="40" d="100"/>
          <a:sy n="40" d="100"/>
        </p:scale>
        <p:origin x="1368" y="54"/>
      </p:cViewPr>
      <p:guideLst>
        <p:guide orient="horz" pos="2160"/>
        <p:guide pos="2880"/>
      </p:guideLst>
    </p:cSldViewPr>
  </p:slideViewPr>
  <p:notesTextViewPr>
    <p:cViewPr>
      <p:scale>
        <a:sx n="1" d="1"/>
        <a:sy n="1" d="1"/>
      </p:scale>
      <p:origin x="0" y="0"/>
    </p:cViewPr>
  </p:notesTextViewPr>
  <p:notesViewPr>
    <p:cSldViewPr>
      <p:cViewPr varScale="1">
        <p:scale>
          <a:sx n="68" d="100"/>
          <a:sy n="68" d="100"/>
        </p:scale>
        <p:origin x="-2778" y="-10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343" cy="465455"/>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sz="quarter" idx="1"/>
          </p:nvPr>
        </p:nvSpPr>
        <p:spPr>
          <a:xfrm>
            <a:off x="3978133" y="0"/>
            <a:ext cx="3043343" cy="465455"/>
          </a:xfrm>
          <a:prstGeom prst="rect">
            <a:avLst/>
          </a:prstGeom>
        </p:spPr>
        <p:txBody>
          <a:bodyPr vert="horz" lIns="93312" tIns="46656" rIns="93312" bIns="46656" rtlCol="0"/>
          <a:lstStyle>
            <a:lvl1pPr algn="r">
              <a:defRPr sz="1200"/>
            </a:lvl1pPr>
          </a:lstStyle>
          <a:p>
            <a:fld id="{41CB7D21-7104-463B-AD22-ACE353354A9C}" type="datetimeFigureOut">
              <a:rPr lang="en-US" smtClean="0"/>
              <a:pPr/>
              <a:t>3/6/2023</a:t>
            </a:fld>
            <a:endParaRPr lang="en-US"/>
          </a:p>
        </p:txBody>
      </p:sp>
      <p:sp>
        <p:nvSpPr>
          <p:cNvPr id="4" name="Footer Placeholder 3"/>
          <p:cNvSpPr>
            <a:spLocks noGrp="1"/>
          </p:cNvSpPr>
          <p:nvPr>
            <p:ph type="ftr" sz="quarter" idx="2"/>
          </p:nvPr>
        </p:nvSpPr>
        <p:spPr>
          <a:xfrm>
            <a:off x="2" y="8842029"/>
            <a:ext cx="3043343" cy="465455"/>
          </a:xfrm>
          <a:prstGeom prst="rect">
            <a:avLst/>
          </a:prstGeom>
        </p:spPr>
        <p:txBody>
          <a:bodyPr vert="horz" lIns="93312" tIns="46656" rIns="93312" bIns="46656" rtlCol="0" anchor="b"/>
          <a:lstStyle>
            <a:lvl1pPr algn="l">
              <a:defRPr sz="1200"/>
            </a:lvl1pPr>
          </a:lstStyle>
          <a:p>
            <a:endParaRPr lang="en-US"/>
          </a:p>
        </p:txBody>
      </p:sp>
      <p:sp>
        <p:nvSpPr>
          <p:cNvPr id="5" name="Slide Number Placeholder 4"/>
          <p:cNvSpPr>
            <a:spLocks noGrp="1"/>
          </p:cNvSpPr>
          <p:nvPr>
            <p:ph type="sldNum" sz="quarter" idx="3"/>
          </p:nvPr>
        </p:nvSpPr>
        <p:spPr>
          <a:xfrm>
            <a:off x="3978133" y="8842029"/>
            <a:ext cx="3043343" cy="465455"/>
          </a:xfrm>
          <a:prstGeom prst="rect">
            <a:avLst/>
          </a:prstGeom>
        </p:spPr>
        <p:txBody>
          <a:bodyPr vert="horz" lIns="93312" tIns="46656" rIns="93312" bIns="46656" rtlCol="0" anchor="b"/>
          <a:lstStyle>
            <a:lvl1pPr algn="r">
              <a:defRPr sz="1200"/>
            </a:lvl1pPr>
          </a:lstStyle>
          <a:p>
            <a:fld id="{61DF0FE1-443F-43EF-B82B-9D9C772816ED}" type="slidenum">
              <a:rPr lang="en-US" smtClean="0"/>
              <a:pPr/>
              <a:t>‹#›</a:t>
            </a:fld>
            <a:endParaRPr lang="en-US"/>
          </a:p>
        </p:txBody>
      </p:sp>
    </p:spTree>
    <p:extLst>
      <p:ext uri="{BB962C8B-B14F-4D97-AF65-F5344CB8AC3E}">
        <p14:creationId xmlns:p14="http://schemas.microsoft.com/office/powerpoint/2010/main" val="2135716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343" cy="465455"/>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12" tIns="46656" rIns="93312" bIns="46656" rtlCol="0"/>
          <a:lstStyle>
            <a:lvl1pPr algn="r">
              <a:defRPr sz="1200"/>
            </a:lvl1pPr>
          </a:lstStyle>
          <a:p>
            <a:fld id="{63BAC08A-BC0D-4AA7-B0D2-F327F9140E4D}" type="datetimeFigureOut">
              <a:rPr lang="en-US" smtClean="0"/>
              <a:pPr/>
              <a:t>3/6/2023</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6" rIns="93312" bIns="46656"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42029"/>
            <a:ext cx="3043343" cy="465455"/>
          </a:xfrm>
          <a:prstGeom prst="rect">
            <a:avLst/>
          </a:prstGeom>
        </p:spPr>
        <p:txBody>
          <a:bodyPr vert="horz" lIns="93312" tIns="46656" rIns="93312" bIns="46656"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12" tIns="46656" rIns="93312" bIns="46656" rtlCol="0" anchor="b"/>
          <a:lstStyle>
            <a:lvl1pPr algn="r">
              <a:defRPr sz="1200"/>
            </a:lvl1pPr>
          </a:lstStyle>
          <a:p>
            <a:fld id="{8020B2A3-D5C8-4E38-95A7-E3335B4921E2}" type="slidenum">
              <a:rPr lang="en-US" smtClean="0"/>
              <a:pPr/>
              <a:t>‹#›</a:t>
            </a:fld>
            <a:endParaRPr lang="en-US"/>
          </a:p>
        </p:txBody>
      </p:sp>
    </p:spTree>
    <p:extLst>
      <p:ext uri="{BB962C8B-B14F-4D97-AF65-F5344CB8AC3E}">
        <p14:creationId xmlns:p14="http://schemas.microsoft.com/office/powerpoint/2010/main" val="2379080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20B2A3-D5C8-4E38-95A7-E3335B4921E2}" type="slidenum">
              <a:rPr lang="en-US" smtClean="0"/>
              <a:pPr/>
              <a:t>1</a:t>
            </a:fld>
            <a:endParaRPr lang="en-US"/>
          </a:p>
        </p:txBody>
      </p:sp>
    </p:spTree>
    <p:extLst>
      <p:ext uri="{BB962C8B-B14F-4D97-AF65-F5344CB8AC3E}">
        <p14:creationId xmlns:p14="http://schemas.microsoft.com/office/powerpoint/2010/main" val="3454536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SCI arose</a:t>
            </a:r>
            <a:r>
              <a:rPr lang="en-US" baseline="0" dirty="0"/>
              <a:t> out of post WWII environment, hence the large number of partnerships in Germany, Japan, Italy, France</a:t>
            </a:r>
          </a:p>
          <a:p>
            <a:r>
              <a:rPr lang="en-US" baseline="0" dirty="0"/>
              <a:t>- Foundation as a peace-building organization; </a:t>
            </a:r>
          </a:p>
          <a:p>
            <a:r>
              <a:rPr lang="en-US" baseline="0" dirty="0"/>
              <a:t>- Role of cultural exchange and encouraging understanding is part of SCI’s DNA</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2</a:t>
            </a:fld>
            <a:endParaRPr lang="en-US"/>
          </a:p>
        </p:txBody>
      </p:sp>
    </p:spTree>
    <p:extLst>
      <p:ext uri="{BB962C8B-B14F-4D97-AF65-F5344CB8AC3E}">
        <p14:creationId xmlns:p14="http://schemas.microsoft.com/office/powerpoint/2010/main" val="140955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Sister Cities as medium for Citizen Diplomacy; </a:t>
            </a:r>
          </a:p>
          <a:p>
            <a:pPr marL="172239" indent="-172239">
              <a:buFontTx/>
              <a:buChar char="-"/>
            </a:pPr>
            <a:r>
              <a:rPr lang="en-US" dirty="0"/>
              <a:t>Role of citizens to be active in foreign relations; </a:t>
            </a:r>
          </a:p>
          <a:p>
            <a:pPr marL="172239" indent="-172239">
              <a:buFontTx/>
              <a:buChar char="-"/>
            </a:pPr>
            <a:r>
              <a:rPr lang="en-US" dirty="0"/>
              <a:t>Idea that when people connect with each other directly w/o federal/national</a:t>
            </a:r>
            <a:r>
              <a:rPr lang="en-US" baseline="0" dirty="0"/>
              <a:t> </a:t>
            </a:r>
            <a:r>
              <a:rPr lang="en-US" dirty="0"/>
              <a:t>government involvement it leads to understanding and peace</a:t>
            </a:r>
          </a:p>
        </p:txBody>
      </p:sp>
      <p:sp>
        <p:nvSpPr>
          <p:cNvPr id="4" name="Slide Number Placeholder 3"/>
          <p:cNvSpPr>
            <a:spLocks noGrp="1"/>
          </p:cNvSpPr>
          <p:nvPr>
            <p:ph type="sldNum" sz="quarter" idx="10"/>
          </p:nvPr>
        </p:nvSpPr>
        <p:spPr/>
        <p:txBody>
          <a:bodyPr/>
          <a:lstStyle/>
          <a:p>
            <a:fld id="{8020B2A3-D5C8-4E38-95A7-E3335B4921E2}" type="slidenum">
              <a:rPr lang="en-US" smtClean="0"/>
              <a:pPr/>
              <a:t>3</a:t>
            </a:fld>
            <a:endParaRPr lang="en-US"/>
          </a:p>
        </p:txBody>
      </p:sp>
    </p:spTree>
    <p:extLst>
      <p:ext uri="{BB962C8B-B14F-4D97-AF65-F5344CB8AC3E}">
        <p14:creationId xmlns:p14="http://schemas.microsoft.com/office/powerpoint/2010/main" val="2558059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4</a:t>
            </a:fld>
            <a:endParaRPr lang="en-US"/>
          </a:p>
        </p:txBody>
      </p:sp>
    </p:spTree>
    <p:extLst>
      <p:ext uri="{BB962C8B-B14F-4D97-AF65-F5344CB8AC3E}">
        <p14:creationId xmlns:p14="http://schemas.microsoft.com/office/powerpoint/2010/main" val="154073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Cities and</a:t>
            </a:r>
            <a:r>
              <a:rPr lang="en-US" baseline="0" dirty="0"/>
              <a:t> local programs are ones that ultimately decide whether or not to partner, and under what circumstances they will partner; </a:t>
            </a:r>
          </a:p>
          <a:p>
            <a:pPr marL="172239" indent="-172239">
              <a:buFontTx/>
              <a:buChar char="-"/>
            </a:pPr>
            <a:r>
              <a:rPr lang="en-US" baseline="0" dirty="0"/>
              <a:t>SCI can assist in building partnerships, by helping troubleshoot, explain the process, assist in narrowing down possible partners, reaching out on cities’ behalf, and utilizing our network</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5</a:t>
            </a:fld>
            <a:endParaRPr lang="en-US"/>
          </a:p>
        </p:txBody>
      </p:sp>
    </p:spTree>
    <p:extLst>
      <p:ext uri="{BB962C8B-B14F-4D97-AF65-F5344CB8AC3E}">
        <p14:creationId xmlns:p14="http://schemas.microsoft.com/office/powerpoint/2010/main" val="3748255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Sister city programs are not just</a:t>
            </a:r>
            <a:r>
              <a:rPr lang="en-US" baseline="0" dirty="0"/>
              <a:t> for high school students, or nonprofits, or municipal governments; </a:t>
            </a:r>
          </a:p>
          <a:p>
            <a:pPr marL="172239" indent="-172239">
              <a:buFontTx/>
              <a:buChar char="-"/>
            </a:pPr>
            <a:r>
              <a:rPr lang="en-US" baseline="0" dirty="0"/>
              <a:t>The best programs have different layers of engagement; </a:t>
            </a:r>
          </a:p>
          <a:p>
            <a:pPr marL="172239" indent="-172239">
              <a:buFontTx/>
              <a:buChar char="-"/>
            </a:pPr>
            <a:r>
              <a:rPr lang="en-US" baseline="0" dirty="0"/>
              <a:t>Diverse programs are more active, respond better to challenges, and are less likely to become dormant</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6</a:t>
            </a:fld>
            <a:endParaRPr lang="en-US"/>
          </a:p>
        </p:txBody>
      </p:sp>
    </p:spTree>
    <p:extLst>
      <p:ext uri="{BB962C8B-B14F-4D97-AF65-F5344CB8AC3E}">
        <p14:creationId xmlns:p14="http://schemas.microsoft.com/office/powerpoint/2010/main" val="2045534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There</a:t>
            </a:r>
            <a:r>
              <a:rPr lang="en-US" baseline="0" dirty="0"/>
              <a:t> is no one path to developing a sister city; culture, history, economy, geography all can be motivators/enablers in building partnership</a:t>
            </a:r>
          </a:p>
          <a:p>
            <a:r>
              <a:rPr lang="en-US" baseline="0" dirty="0"/>
              <a:t>- Current trends are for partnerships based on shared industries/economic development, as well as partnerships based on new immigrant communities</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7</a:t>
            </a:fld>
            <a:endParaRPr lang="en-US"/>
          </a:p>
        </p:txBody>
      </p:sp>
    </p:spTree>
    <p:extLst>
      <p:ext uri="{BB962C8B-B14F-4D97-AF65-F5344CB8AC3E}">
        <p14:creationId xmlns:p14="http://schemas.microsoft.com/office/powerpoint/2010/main" val="340951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39" indent="-172239">
              <a:buFontTx/>
              <a:buChar char="-"/>
            </a:pPr>
            <a:r>
              <a:rPr lang="en-US" dirty="0"/>
              <a:t>Stick to 4 general areas (makes sister cities easier to conceptualize); </a:t>
            </a:r>
          </a:p>
          <a:p>
            <a:pPr marL="172239" indent="-172239">
              <a:buFontTx/>
              <a:buChar char="-"/>
            </a:pPr>
            <a:r>
              <a:rPr lang="en-US" dirty="0"/>
              <a:t>Emphasize</a:t>
            </a:r>
            <a:r>
              <a:rPr lang="en-US" baseline="0" dirty="0"/>
              <a:t> that leading programs do activities in all these areas; </a:t>
            </a:r>
          </a:p>
          <a:p>
            <a:pPr marL="172239" indent="-172239">
              <a:buFontTx/>
              <a:buChar char="-"/>
            </a:pPr>
            <a:r>
              <a:rPr lang="en-US" baseline="0" dirty="0"/>
              <a:t>Areas may overlap; cities set their own agenda; </a:t>
            </a:r>
          </a:p>
          <a:p>
            <a:pPr marL="172239" indent="-172239">
              <a:buFontTx/>
              <a:buChar char="-"/>
            </a:pPr>
            <a:r>
              <a:rPr lang="en-US" baseline="0" dirty="0"/>
              <a:t>All activities go both ways; </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9</a:t>
            </a:fld>
            <a:endParaRPr lang="en-US"/>
          </a:p>
        </p:txBody>
      </p:sp>
    </p:spTree>
    <p:extLst>
      <p:ext uri="{BB962C8B-B14F-4D97-AF65-F5344CB8AC3E}">
        <p14:creationId xmlns:p14="http://schemas.microsoft.com/office/powerpoint/2010/main" val="1966237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10</a:t>
            </a:fld>
            <a:endParaRPr lang="en-US"/>
          </a:p>
        </p:txBody>
      </p:sp>
    </p:spTree>
    <p:extLst>
      <p:ext uri="{BB962C8B-B14F-4D97-AF65-F5344CB8AC3E}">
        <p14:creationId xmlns:p14="http://schemas.microsoft.com/office/powerpoint/2010/main" val="1336162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11</a:t>
            </a:fld>
            <a:endParaRPr lang="en-US"/>
          </a:p>
        </p:txBody>
      </p:sp>
    </p:spTree>
    <p:extLst>
      <p:ext uri="{BB962C8B-B14F-4D97-AF65-F5344CB8AC3E}">
        <p14:creationId xmlns:p14="http://schemas.microsoft.com/office/powerpoint/2010/main" val="822858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Flyer on our website for more information</a:t>
            </a:r>
          </a:p>
          <a:p>
            <a:r>
              <a:rPr lang="en-US" dirty="0"/>
              <a:t>Deadline for student applications for fall 2017</a:t>
            </a:r>
            <a:r>
              <a:rPr lang="en-US" baseline="0" dirty="0"/>
              <a:t> semester or </a:t>
            </a:r>
            <a:r>
              <a:rPr lang="en-US" dirty="0"/>
              <a:t>2017-2018 academic year-</a:t>
            </a:r>
            <a:r>
              <a:rPr lang="en-US" baseline="0" dirty="0"/>
              <a:t> May 1, 2017</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12</a:t>
            </a:fld>
            <a:endParaRPr lang="en-US"/>
          </a:p>
        </p:txBody>
      </p:sp>
    </p:spTree>
    <p:extLst>
      <p:ext uri="{BB962C8B-B14F-4D97-AF65-F5344CB8AC3E}">
        <p14:creationId xmlns:p14="http://schemas.microsoft.com/office/powerpoint/2010/main" val="2457692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 Rates: Youth from</a:t>
            </a:r>
            <a:r>
              <a:rPr lang="en-US" baseline="0" dirty="0"/>
              <a:t> SCI Member City with lodging- $600</a:t>
            </a:r>
          </a:p>
          <a:p>
            <a:r>
              <a:rPr lang="en-US" baseline="0" dirty="0"/>
              <a:t>                    Youth from non-member city with lodging- $650</a:t>
            </a:r>
          </a:p>
          <a:p>
            <a:r>
              <a:rPr lang="en-US" baseline="0" dirty="0"/>
              <a:t>                    Youth from member and non-member cities without lodging- $350</a:t>
            </a:r>
          </a:p>
          <a:p>
            <a:endParaRPr lang="en-US" baseline="0" dirty="0"/>
          </a:p>
          <a:p>
            <a:r>
              <a:rPr lang="en-US" baseline="0" dirty="0"/>
              <a:t>Students stay in the dorms of a local college/university- great opportunity to get a ‘taste’ of college life</a:t>
            </a:r>
          </a:p>
          <a:p>
            <a:r>
              <a:rPr lang="en-US" baseline="0" dirty="0"/>
              <a:t>Supervised by chaperones</a:t>
            </a:r>
          </a:p>
          <a:p>
            <a:r>
              <a:rPr lang="en-US" baseline="0" dirty="0"/>
              <a:t>Flyer on the SCI website with more information</a:t>
            </a:r>
            <a:endParaRPr lang="en-US" dirty="0"/>
          </a:p>
        </p:txBody>
      </p:sp>
      <p:sp>
        <p:nvSpPr>
          <p:cNvPr id="4" name="Slide Number Placeholder 3"/>
          <p:cNvSpPr>
            <a:spLocks noGrp="1"/>
          </p:cNvSpPr>
          <p:nvPr>
            <p:ph type="sldNum" sz="quarter" idx="10"/>
          </p:nvPr>
        </p:nvSpPr>
        <p:spPr/>
        <p:txBody>
          <a:bodyPr/>
          <a:lstStyle/>
          <a:p>
            <a:fld id="{8020B2A3-D5C8-4E38-95A7-E3335B4921E2}" type="slidenum">
              <a:rPr lang="en-US" smtClean="0"/>
              <a:pPr/>
              <a:t>13</a:t>
            </a:fld>
            <a:endParaRPr lang="en-US"/>
          </a:p>
        </p:txBody>
      </p:sp>
    </p:spTree>
    <p:extLst>
      <p:ext uri="{BB962C8B-B14F-4D97-AF65-F5344CB8AC3E}">
        <p14:creationId xmlns:p14="http://schemas.microsoft.com/office/powerpoint/2010/main" val="2278568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20B2A3-D5C8-4E38-95A7-E3335B4921E2}" type="slidenum">
              <a:rPr lang="en-US" smtClean="0"/>
              <a:pPr/>
              <a:t>16</a:t>
            </a:fld>
            <a:endParaRPr lang="en-US"/>
          </a:p>
        </p:txBody>
      </p:sp>
    </p:spTree>
    <p:extLst>
      <p:ext uri="{BB962C8B-B14F-4D97-AF65-F5344CB8AC3E}">
        <p14:creationId xmlns:p14="http://schemas.microsoft.com/office/powerpoint/2010/main" val="1564388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4" name="Group 3"/>
          <p:cNvGrpSpPr/>
          <p:nvPr userDrawn="1"/>
        </p:nvGrpSpPr>
        <p:grpSpPr>
          <a:xfrm>
            <a:off x="-76200" y="5529106"/>
            <a:ext cx="9372600" cy="1335243"/>
            <a:chOff x="3765" y="5529106"/>
            <a:chExt cx="9143410" cy="1335243"/>
          </a:xfrm>
        </p:grpSpPr>
        <p:sp>
          <p:nvSpPr>
            <p:cNvPr id="5" name="Freeform 4"/>
            <p:cNvSpPr>
              <a:spLocks/>
            </p:cNvSpPr>
            <p:nvPr/>
          </p:nvSpPr>
          <p:spPr bwMode="auto">
            <a:xfrm>
              <a:off x="1690688" y="5529106"/>
              <a:ext cx="7456487" cy="340465"/>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6" name="Freeform 5"/>
            <p:cNvSpPr>
              <a:spLocks/>
            </p:cNvSpPr>
            <p:nvPr/>
          </p:nvSpPr>
          <p:spPr bwMode="auto">
            <a:xfrm>
              <a:off x="39688" y="5727619"/>
              <a:ext cx="9107487" cy="55117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7" name="Freeform 6"/>
            <p:cNvSpPr>
              <a:spLocks/>
            </p:cNvSpPr>
            <p:nvPr/>
          </p:nvSpPr>
          <p:spPr bwMode="auto">
            <a:xfrm>
              <a:off x="3765" y="5562610"/>
              <a:ext cx="9143410" cy="1301739"/>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sp>
        <p:nvSpPr>
          <p:cNvPr id="13" name="Title 12"/>
          <p:cNvSpPr>
            <a:spLocks noGrp="1"/>
          </p:cNvSpPr>
          <p:nvPr>
            <p:ph type="title"/>
          </p:nvPr>
        </p:nvSpPr>
        <p:spPr>
          <a:xfrm>
            <a:off x="460375" y="3021357"/>
            <a:ext cx="8229600" cy="1143000"/>
          </a:xfrm>
          <a:prstGeom prst="rect">
            <a:avLst/>
          </a:prstGeom>
        </p:spPr>
        <p:txBody>
          <a:bodyPr/>
          <a:lstStyle>
            <a:lvl1pPr algn="r">
              <a:defRPr sz="4800" b="1">
                <a:solidFill>
                  <a:srgbClr val="213F98"/>
                </a:solidFill>
                <a:effectLst>
                  <a:outerShdw blurRad="38100" dist="38100" dir="2700000" algn="tl">
                    <a:srgbClr val="000000">
                      <a:alpha val="43137"/>
                    </a:srgbClr>
                  </a:outerShdw>
                </a:effectLst>
                <a:latin typeface="+mj-lt"/>
              </a:defRPr>
            </a:lvl1pPr>
          </a:lstStyle>
          <a:p>
            <a:r>
              <a:rPr lang="en-US" dirty="0"/>
              <a:t>Click to edit Master title style</a:t>
            </a:r>
          </a:p>
        </p:txBody>
      </p:sp>
      <p:sp>
        <p:nvSpPr>
          <p:cNvPr id="15" name="Text Placeholder 14"/>
          <p:cNvSpPr>
            <a:spLocks noGrp="1"/>
          </p:cNvSpPr>
          <p:nvPr>
            <p:ph type="body" sz="quarter" idx="10"/>
          </p:nvPr>
        </p:nvSpPr>
        <p:spPr>
          <a:xfrm>
            <a:off x="457200" y="4191000"/>
            <a:ext cx="8229600" cy="685800"/>
          </a:xfrm>
          <a:prstGeom prst="rect">
            <a:avLst/>
          </a:prstGeom>
        </p:spPr>
        <p:txBody>
          <a:bodyPr/>
          <a:lstStyle>
            <a:lvl1pPr marL="0" indent="0" algn="r">
              <a:buFontTx/>
              <a:buNone/>
              <a:defRPr sz="2800">
                <a:latin typeface="Century Gothic" pitchFamily="34" charset="0"/>
              </a:defRPr>
            </a:lvl1pPr>
          </a:lstStyle>
          <a:p>
            <a:pPr lvl="0"/>
            <a:r>
              <a:rPr lang="en-US" dirty="0"/>
              <a:t>Click to edit Master text styles</a:t>
            </a:r>
          </a:p>
        </p:txBody>
      </p:sp>
    </p:spTree>
    <p:extLst>
      <p:ext uri="{BB962C8B-B14F-4D97-AF65-F5344CB8AC3E}">
        <p14:creationId xmlns:p14="http://schemas.microsoft.com/office/powerpoint/2010/main" val="3408275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a:prstGeom prst="rect">
            <a:avLst/>
          </a:prstGeom>
        </p:spPr>
        <p:txBody>
          <a:bodyPr/>
          <a:lstStyle>
            <a:lvl1pPr>
              <a:defRPr baseline="0">
                <a:latin typeface="Century Gothic" pitchFamily="34" charset="0"/>
              </a:defRPr>
            </a:lvl1pPr>
          </a:lstStyle>
          <a:p>
            <a:r>
              <a:rPr lang="en-US" dirty="0"/>
              <a:t>Click to edit Master title style</a:t>
            </a:r>
          </a:p>
        </p:txBody>
      </p:sp>
      <p:sp>
        <p:nvSpPr>
          <p:cNvPr id="4" name="Text Placeholder 3"/>
          <p:cNvSpPr>
            <a:spLocks noGrp="1"/>
          </p:cNvSpPr>
          <p:nvPr>
            <p:ph type="body" sz="quarter" idx="10"/>
          </p:nvPr>
        </p:nvSpPr>
        <p:spPr>
          <a:xfrm>
            <a:off x="457200" y="1752600"/>
            <a:ext cx="8229600" cy="4191000"/>
          </a:xfrm>
          <a:prstGeom prst="rect">
            <a:avLst/>
          </a:prstGeom>
        </p:spPr>
        <p:txBody>
          <a:bodyPr/>
          <a:lstStyle>
            <a:lvl1pPr>
              <a:defRPr baseline="0">
                <a:latin typeface="Century Gothic" pitchFamily="34" charset="0"/>
              </a:defRPr>
            </a:lvl1pPr>
            <a:lvl2pPr>
              <a:defRPr baseline="0">
                <a:latin typeface="Century Gothic" pitchFamily="34" charset="0"/>
              </a:defRPr>
            </a:lvl2pPr>
            <a:lvl3pPr>
              <a:defRPr baseline="0">
                <a:latin typeface="Century Gothic" pitchFamily="34" charset="0"/>
              </a:defRPr>
            </a:lvl3pPr>
            <a:lvl4pPr>
              <a:defRPr baseline="0">
                <a:latin typeface="Century Gothic" pitchFamily="34" charset="0"/>
              </a:defRPr>
            </a:lvl4pPr>
            <a:lvl5pPr>
              <a:defRPr baseline="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243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grpSp>
        <p:nvGrpSpPr>
          <p:cNvPr id="11" name="Group 10"/>
          <p:cNvGrpSpPr/>
          <p:nvPr userDrawn="1"/>
        </p:nvGrpSpPr>
        <p:grpSpPr>
          <a:xfrm>
            <a:off x="-76200" y="5529106"/>
            <a:ext cx="9296400" cy="1335243"/>
            <a:chOff x="3765" y="5529106"/>
            <a:chExt cx="9143410" cy="1335243"/>
          </a:xfrm>
        </p:grpSpPr>
        <p:sp>
          <p:nvSpPr>
            <p:cNvPr id="12" name="Freeform 11"/>
            <p:cNvSpPr>
              <a:spLocks/>
            </p:cNvSpPr>
            <p:nvPr/>
          </p:nvSpPr>
          <p:spPr bwMode="auto">
            <a:xfrm>
              <a:off x="1690688" y="5529106"/>
              <a:ext cx="7456487" cy="340465"/>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3" name="Freeform 12"/>
            <p:cNvSpPr>
              <a:spLocks/>
            </p:cNvSpPr>
            <p:nvPr/>
          </p:nvSpPr>
          <p:spPr bwMode="auto">
            <a:xfrm>
              <a:off x="39688" y="5727619"/>
              <a:ext cx="9107487" cy="551175"/>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4" name="Freeform 13"/>
            <p:cNvSpPr>
              <a:spLocks/>
            </p:cNvSpPr>
            <p:nvPr/>
          </p:nvSpPr>
          <p:spPr bwMode="auto">
            <a:xfrm>
              <a:off x="3765" y="5562610"/>
              <a:ext cx="9143410" cy="1301739"/>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sp>
        <p:nvSpPr>
          <p:cNvPr id="15" name="Title 14"/>
          <p:cNvSpPr>
            <a:spLocks noGrp="1"/>
          </p:cNvSpPr>
          <p:nvPr>
            <p:ph type="title"/>
          </p:nvPr>
        </p:nvSpPr>
        <p:spPr>
          <a:xfrm>
            <a:off x="457200" y="4267200"/>
            <a:ext cx="8229600" cy="1143000"/>
          </a:xfrm>
          <a:prstGeom prst="rect">
            <a:avLst/>
          </a:prstGeom>
        </p:spPr>
        <p:txBody>
          <a:bodyPr/>
          <a:lstStyle>
            <a:lvl1pPr>
              <a:defRPr b="1">
                <a:solidFill>
                  <a:srgbClr val="213F98"/>
                </a:solidFill>
                <a:effectLst>
                  <a:outerShdw blurRad="38100" dist="38100" dir="2700000" algn="tl">
                    <a:srgbClr val="000000">
                      <a:alpha val="43137"/>
                    </a:srgbClr>
                  </a:outerShdw>
                </a:effectLst>
                <a:latin typeface="Century Gothic" pitchFamily="34" charset="0"/>
              </a:defRPr>
            </a:lvl1pPr>
          </a:lstStyle>
          <a:p>
            <a:r>
              <a:rPr lang="en-US" dirty="0"/>
              <a:t>Click to edit Master title style</a:t>
            </a:r>
          </a:p>
        </p:txBody>
      </p:sp>
    </p:spTree>
    <p:extLst>
      <p:ext uri="{BB962C8B-B14F-4D97-AF65-F5344CB8AC3E}">
        <p14:creationId xmlns:p14="http://schemas.microsoft.com/office/powerpoint/2010/main" val="1701587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a:prstGeom prst="rect">
            <a:avLst/>
          </a:prstGeom>
        </p:spPr>
        <p:txBody>
          <a:bodyPr/>
          <a:lstStyle>
            <a:lvl1pPr>
              <a:defRPr baseline="0">
                <a:latin typeface="Century Gothic" pitchFamily="34" charset="0"/>
              </a:defRPr>
            </a:lvl1pPr>
          </a:lstStyle>
          <a:p>
            <a:r>
              <a:rPr lang="en-US" dirty="0"/>
              <a:t>Click to edit Master title style</a:t>
            </a:r>
          </a:p>
        </p:txBody>
      </p:sp>
      <p:sp>
        <p:nvSpPr>
          <p:cNvPr id="5" name="Content Placeholder 3"/>
          <p:cNvSpPr>
            <a:spLocks noGrp="1"/>
          </p:cNvSpPr>
          <p:nvPr>
            <p:ph sz="quarter" idx="11"/>
          </p:nvPr>
        </p:nvSpPr>
        <p:spPr>
          <a:xfrm>
            <a:off x="4648200" y="1676400"/>
            <a:ext cx="4038600" cy="4114800"/>
          </a:xfrm>
          <a:prstGeom prst="rect">
            <a:avLst/>
          </a:prstGeom>
        </p:spPr>
        <p:txBody>
          <a:bodyPr/>
          <a:lstStyle>
            <a:lvl1pPr>
              <a:defRPr sz="3200" baseline="0">
                <a:latin typeface="Century Gothic" pitchFamily="34" charset="0"/>
              </a:defRPr>
            </a:lvl1pPr>
            <a:lvl2pPr>
              <a:defRPr sz="3200" baseline="0">
                <a:latin typeface="Century Gothic" pitchFamily="34" charset="0"/>
              </a:defRPr>
            </a:lvl2pPr>
            <a:lvl3pPr>
              <a:defRPr sz="3200" baseline="0">
                <a:latin typeface="Century Gothic" pitchFamily="34" charset="0"/>
              </a:defRPr>
            </a:lvl3pPr>
            <a:lvl4pPr>
              <a:defRPr sz="3200" baseline="0">
                <a:latin typeface="Century Gothic" pitchFamily="34" charset="0"/>
              </a:defRPr>
            </a:lvl4pPr>
            <a:lvl5pPr>
              <a:defRPr sz="3200" baseline="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p:cNvSpPr>
            <a:spLocks noGrp="1"/>
          </p:cNvSpPr>
          <p:nvPr>
            <p:ph sz="quarter" idx="12"/>
          </p:nvPr>
        </p:nvSpPr>
        <p:spPr>
          <a:xfrm>
            <a:off x="457200" y="1676400"/>
            <a:ext cx="4038600" cy="4114800"/>
          </a:xfrm>
          <a:prstGeom prst="rect">
            <a:avLst/>
          </a:prstGeom>
        </p:spPr>
        <p:txBody>
          <a:bodyPr/>
          <a:lstStyle>
            <a:lvl1pPr>
              <a:defRPr sz="3200">
                <a:latin typeface="Century Gothic" pitchFamily="34" charset="0"/>
              </a:defRPr>
            </a:lvl1pPr>
            <a:lvl2pPr>
              <a:defRPr sz="3200">
                <a:latin typeface="Century Gothic" pitchFamily="34" charset="0"/>
              </a:defRPr>
            </a:lvl2pPr>
            <a:lvl3pPr>
              <a:defRPr sz="3200">
                <a:latin typeface="Century Gothic" pitchFamily="34" charset="0"/>
              </a:defRPr>
            </a:lvl3pPr>
            <a:lvl4pPr>
              <a:defRPr sz="3200">
                <a:latin typeface="Century Gothic" pitchFamily="34" charset="0"/>
              </a:defRPr>
            </a:lvl4pPr>
            <a:lvl5pPr>
              <a:defRPr sz="3200">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92317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userDrawn="1"/>
        </p:nvGrpSpPr>
        <p:grpSpPr>
          <a:xfrm>
            <a:off x="-76200" y="5806448"/>
            <a:ext cx="5397500" cy="1080868"/>
            <a:chOff x="0" y="5806448"/>
            <a:chExt cx="5321300" cy="1080868"/>
          </a:xfrm>
        </p:grpSpPr>
        <p:sp>
          <p:nvSpPr>
            <p:cNvPr id="18" name="Freeform 17"/>
            <p:cNvSpPr>
              <a:spLocks/>
            </p:cNvSpPr>
            <p:nvPr/>
          </p:nvSpPr>
          <p:spPr bwMode="auto">
            <a:xfrm>
              <a:off x="381000"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FF9600"/>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9" name="Freeform 18"/>
            <p:cNvSpPr>
              <a:spLocks/>
            </p:cNvSpPr>
            <p:nvPr/>
          </p:nvSpPr>
          <p:spPr bwMode="auto">
            <a:xfrm>
              <a:off x="423862" y="5943600"/>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66BC46"/>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20" name="Right Triangle 19"/>
            <p:cNvSpPr>
              <a:spLocks/>
            </p:cNvSpPr>
            <p:nvPr/>
          </p:nvSpPr>
          <p:spPr bwMode="auto">
            <a:xfrm>
              <a:off x="0" y="5806448"/>
              <a:ext cx="3402314" cy="1080868"/>
            </a:xfrm>
            <a:prstGeom prst="rtTriangle">
              <a:avLst/>
            </a:prstGeom>
            <a:solidFill>
              <a:srgbClr val="213F98"/>
            </a:solidFill>
            <a:ln w="12700" cap="rnd" cmpd="thickThin" algn="ctr">
              <a:solidFill>
                <a:srgbClr val="213F98"/>
              </a:solid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pic>
        <p:nvPicPr>
          <p:cNvPr id="22" name="Picture 21"/>
          <p:cNvPicPr>
            <a:picLocks noChangeAspect="1"/>
          </p:cNvPicPr>
          <p:nvPr userDrawn="1"/>
        </p:nvPicPr>
        <p:blipFill rotWithShape="1">
          <a:blip r:embed="rId6" cstate="print">
            <a:extLst>
              <a:ext uri="{28A0092B-C50C-407E-A947-70E740481C1C}">
                <a14:useLocalDpi xmlns:a14="http://schemas.microsoft.com/office/drawing/2010/main" val="0"/>
              </a:ext>
            </a:extLst>
          </a:blip>
          <a:srcRect l="28264" t="63390" r="4166" b="21033"/>
          <a:stretch/>
        </p:blipFill>
        <p:spPr>
          <a:xfrm>
            <a:off x="5202639" y="6410325"/>
            <a:ext cx="3941361" cy="421493"/>
          </a:xfrm>
          <a:prstGeom prst="rect">
            <a:avLst/>
          </a:prstGeom>
        </p:spPr>
      </p:pic>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9736" y="76200"/>
            <a:ext cx="1331864" cy="1143000"/>
          </a:xfrm>
          <a:prstGeom prst="rect">
            <a:avLst/>
          </a:prstGeom>
        </p:spPr>
      </p:pic>
    </p:spTree>
    <p:extLst>
      <p:ext uri="{BB962C8B-B14F-4D97-AF65-F5344CB8AC3E}">
        <p14:creationId xmlns:p14="http://schemas.microsoft.com/office/powerpoint/2010/main" val="2514534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istercities.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sistercities.org/2016directory"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stercities.org/hsh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istercities.org/Y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925" y="3507098"/>
            <a:ext cx="9034725" cy="1040157"/>
          </a:xfrm>
        </p:spPr>
        <p:txBody>
          <a:bodyPr/>
          <a:lstStyle/>
          <a:p>
            <a:r>
              <a:rPr lang="en-US" sz="4000" dirty="0"/>
              <a:t>Introduction to Sister Cities</a:t>
            </a:r>
          </a:p>
        </p:txBody>
      </p:sp>
      <p:sp>
        <p:nvSpPr>
          <p:cNvPr id="3" name="Text Placeholder 2"/>
          <p:cNvSpPr>
            <a:spLocks noGrp="1"/>
          </p:cNvSpPr>
          <p:nvPr>
            <p:ph type="body" sz="quarter" idx="10"/>
          </p:nvPr>
        </p:nvSpPr>
        <p:spPr/>
        <p:txBody>
          <a:bodyPr/>
          <a:lstStyle/>
          <a:p>
            <a:r>
              <a:rPr lang="en-US" dirty="0">
                <a:latin typeface="+mn-lt"/>
              </a:rPr>
              <a:t>Connect globally. Thrive Locally. </a:t>
            </a:r>
          </a:p>
        </p:txBody>
      </p:sp>
    </p:spTree>
    <p:extLst>
      <p:ext uri="{BB962C8B-B14F-4D97-AF65-F5344CB8AC3E}">
        <p14:creationId xmlns:p14="http://schemas.microsoft.com/office/powerpoint/2010/main" val="347990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85800"/>
            <a:ext cx="7848600" cy="762000"/>
          </a:xfrm>
        </p:spPr>
        <p:txBody>
          <a:bodyPr/>
          <a:lstStyle/>
          <a:p>
            <a:r>
              <a:rPr lang="en-US" sz="4000" b="1" dirty="0">
                <a:latin typeface="+mn-lt"/>
              </a:rPr>
              <a:t>What is Sister Cities International?</a:t>
            </a:r>
          </a:p>
        </p:txBody>
      </p:sp>
      <p:sp>
        <p:nvSpPr>
          <p:cNvPr id="3" name="Text Placeholder 2"/>
          <p:cNvSpPr>
            <a:spLocks noGrp="1"/>
          </p:cNvSpPr>
          <p:nvPr>
            <p:ph type="body" sz="quarter" idx="10"/>
          </p:nvPr>
        </p:nvSpPr>
        <p:spPr>
          <a:xfrm>
            <a:off x="457200" y="1752600"/>
            <a:ext cx="4953000" cy="4419600"/>
          </a:xfrm>
        </p:spPr>
        <p:txBody>
          <a:bodyPr/>
          <a:lstStyle/>
          <a:p>
            <a:pPr marL="0" indent="0">
              <a:buNone/>
            </a:pPr>
            <a:r>
              <a:rPr lang="en-US" sz="2400" dirty="0">
                <a:latin typeface="Calibri" pitchFamily="34" charset="0"/>
              </a:rPr>
              <a:t>Founded in 1956, Sister Cities International is a nonprofit citizen diplomacy network that creates and strengthens partnerships between U.S. and international communities. </a:t>
            </a:r>
          </a:p>
          <a:p>
            <a:pPr marL="0" indent="0">
              <a:buNone/>
            </a:pPr>
            <a:endParaRPr lang="en-US" sz="2400" dirty="0">
              <a:latin typeface="Calibri" pitchFamily="34" charset="0"/>
            </a:endParaRPr>
          </a:p>
          <a:p>
            <a:pPr marL="0" indent="0">
              <a:buNone/>
            </a:pPr>
            <a:r>
              <a:rPr lang="en-US" sz="2400" dirty="0">
                <a:latin typeface="Calibri" pitchFamily="34" charset="0"/>
              </a:rPr>
              <a:t>Mission: to promote peace through mutual respect, cooperation, and understanding—one individual, one community at a time.</a:t>
            </a:r>
          </a:p>
        </p:txBody>
      </p:sp>
      <p:pic>
        <p:nvPicPr>
          <p:cNvPr id="8194" name="Picture 2" descr="C:\Users\prothman\Dropbox\SCI Website\PHOTOS FOR TAOTI\About SCI\Mission &amp; History\SCI_Website_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905000"/>
            <a:ext cx="3192499" cy="4029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62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85800"/>
            <a:ext cx="7162800" cy="1143000"/>
          </a:xfrm>
        </p:spPr>
        <p:txBody>
          <a:bodyPr/>
          <a:lstStyle/>
          <a:p>
            <a:r>
              <a:rPr lang="en-US" sz="4000" b="1" dirty="0">
                <a:latin typeface="+mn-lt"/>
              </a:rPr>
              <a:t>What is citizen diplomacy?</a:t>
            </a:r>
          </a:p>
        </p:txBody>
      </p:sp>
      <p:sp>
        <p:nvSpPr>
          <p:cNvPr id="3" name="Text Placeholder 2"/>
          <p:cNvSpPr>
            <a:spLocks noGrp="1"/>
          </p:cNvSpPr>
          <p:nvPr>
            <p:ph type="body" sz="quarter" idx="10"/>
          </p:nvPr>
        </p:nvSpPr>
        <p:spPr/>
        <p:txBody>
          <a:bodyPr/>
          <a:lstStyle/>
          <a:p>
            <a:pPr marL="0" indent="0">
              <a:buNone/>
            </a:pPr>
            <a:r>
              <a:rPr lang="en-US" sz="2400" dirty="0">
                <a:latin typeface="+mj-lt"/>
              </a:rPr>
              <a:t>Citizen Diplomacy is the concept that the individual has the right, even the responsibility, to help shape U.S. foreign relations 'one handshake at a time.' Citizen diplomats can be students, teachers, athletes, artists, business people, humanitarians, adventurers or tourists. They are motivated by a responsibility to engage with the rest of the world in a meaningful, mutually beneficial dialogue. </a:t>
            </a:r>
            <a:r>
              <a:rPr lang="en-US" sz="1200" dirty="0">
                <a:latin typeface="+mj-lt"/>
              </a:rPr>
              <a:t>(US Council on Citizen Diplomacy)</a:t>
            </a:r>
          </a:p>
        </p:txBody>
      </p:sp>
    </p:spTree>
    <p:extLst>
      <p:ext uri="{BB962C8B-B14F-4D97-AF65-F5344CB8AC3E}">
        <p14:creationId xmlns:p14="http://schemas.microsoft.com/office/powerpoint/2010/main" val="137379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85800"/>
            <a:ext cx="7162800" cy="1143000"/>
          </a:xfrm>
        </p:spPr>
        <p:txBody>
          <a:bodyPr/>
          <a:lstStyle/>
          <a:p>
            <a:r>
              <a:rPr lang="en-US" sz="4000" b="1" dirty="0">
                <a:latin typeface="Calibri" pitchFamily="34" charset="0"/>
              </a:rPr>
              <a:t>What is a sister city?</a:t>
            </a:r>
          </a:p>
        </p:txBody>
      </p:sp>
      <p:sp>
        <p:nvSpPr>
          <p:cNvPr id="3" name="Text Placeholder 2"/>
          <p:cNvSpPr>
            <a:spLocks noGrp="1"/>
          </p:cNvSpPr>
          <p:nvPr>
            <p:ph type="body" sz="quarter" idx="10"/>
          </p:nvPr>
        </p:nvSpPr>
        <p:spPr>
          <a:xfrm>
            <a:off x="457200" y="1600200"/>
            <a:ext cx="8229600" cy="4191000"/>
          </a:xfrm>
        </p:spPr>
        <p:txBody>
          <a:bodyPr/>
          <a:lstStyle/>
          <a:p>
            <a:pPr fontAlgn="base"/>
            <a:r>
              <a:rPr lang="en-US" sz="2400" dirty="0">
                <a:latin typeface="+mn-lt"/>
              </a:rPr>
              <a:t>A sister city organization is a volunteer group of ordinary citizens who, with the support of their local elected officials, form long-term relationships with people and organizations in a city abroad. </a:t>
            </a:r>
          </a:p>
          <a:p>
            <a:pPr fontAlgn="base"/>
            <a:r>
              <a:rPr lang="en-US" sz="2400" dirty="0">
                <a:latin typeface="+mn-lt"/>
              </a:rPr>
              <a:t>Each sister city organization is independent and pursues the activities and thematic areas that are important to them and their community including municipal, business, trade, educational and cultural exchanges with their sister city.</a:t>
            </a:r>
          </a:p>
          <a:p>
            <a:pPr fontAlgn="base"/>
            <a:r>
              <a:rPr lang="en-US" sz="2400" dirty="0">
                <a:latin typeface="+mn-lt"/>
              </a:rPr>
              <a:t>Sister city organizations promote peace through people-to-people relationships—with program offerings varying greatly from basic cultural exchange programs to shared research and development projects between cities with relationships.</a:t>
            </a:r>
          </a:p>
        </p:txBody>
      </p:sp>
    </p:spTree>
    <p:extLst>
      <p:ext uri="{BB962C8B-B14F-4D97-AF65-F5344CB8AC3E}">
        <p14:creationId xmlns:p14="http://schemas.microsoft.com/office/powerpoint/2010/main" val="610298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85800"/>
            <a:ext cx="7162800" cy="1143000"/>
          </a:xfrm>
        </p:spPr>
        <p:txBody>
          <a:bodyPr/>
          <a:lstStyle/>
          <a:p>
            <a:r>
              <a:rPr lang="en-US" sz="4000" b="1" dirty="0">
                <a:latin typeface="+mj-lt"/>
              </a:rPr>
              <a:t>How do sister cities begin?</a:t>
            </a:r>
          </a:p>
        </p:txBody>
      </p:sp>
      <p:sp>
        <p:nvSpPr>
          <p:cNvPr id="4" name="Text Placeholder 2"/>
          <p:cNvSpPr txBox="1">
            <a:spLocks/>
          </p:cNvSpPr>
          <p:nvPr/>
        </p:nvSpPr>
        <p:spPr>
          <a:xfrm>
            <a:off x="609600" y="1524000"/>
            <a:ext cx="4114800" cy="4191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baseline="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latin typeface="+mn-lt"/>
              </a:rPr>
              <a:t>Cities can, and often do, create their own criteria or requirements for new sister cities.</a:t>
            </a:r>
          </a:p>
          <a:p>
            <a:r>
              <a:rPr lang="en-US" sz="2400" dirty="0">
                <a:latin typeface="+mn-lt"/>
              </a:rPr>
              <a:t>All sister cities are formalized by an agreement between the two mayors or highest elected/appointed officials.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8497" y="1600200"/>
            <a:ext cx="4336624" cy="2895600"/>
          </a:xfrm>
          <a:prstGeom prst="rect">
            <a:avLst/>
          </a:prstGeom>
        </p:spPr>
      </p:pic>
    </p:spTree>
    <p:extLst>
      <p:ext uri="{BB962C8B-B14F-4D97-AF65-F5344CB8AC3E}">
        <p14:creationId xmlns:p14="http://schemas.microsoft.com/office/powerpoint/2010/main" val="35831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162800" cy="1143000"/>
          </a:xfrm>
        </p:spPr>
        <p:txBody>
          <a:bodyPr/>
          <a:lstStyle/>
          <a:p>
            <a:r>
              <a:rPr lang="en-US" sz="4000" b="1" dirty="0">
                <a:latin typeface="Calibri" pitchFamily="34" charset="0"/>
              </a:rPr>
              <a:t>Who can be part of a sister city program?</a:t>
            </a:r>
          </a:p>
        </p:txBody>
      </p:sp>
      <p:sp>
        <p:nvSpPr>
          <p:cNvPr id="3" name="Text Placeholder 2"/>
          <p:cNvSpPr>
            <a:spLocks noGrp="1"/>
          </p:cNvSpPr>
          <p:nvPr>
            <p:ph type="body" sz="quarter" idx="10"/>
          </p:nvPr>
        </p:nvSpPr>
        <p:spPr>
          <a:xfrm>
            <a:off x="381000" y="1600200"/>
            <a:ext cx="8229600" cy="4191000"/>
          </a:xfrm>
        </p:spPr>
        <p:txBody>
          <a:bodyPr/>
          <a:lstStyle/>
          <a:p>
            <a:r>
              <a:rPr lang="en-US" sz="2400" dirty="0">
                <a:latin typeface="Calibri" pitchFamily="34" charset="0"/>
              </a:rPr>
              <a:t>ANYONE!</a:t>
            </a:r>
          </a:p>
          <a:p>
            <a:pPr lvl="1"/>
            <a:r>
              <a:rPr lang="en-US" sz="2400" dirty="0">
                <a:latin typeface="Calibri" pitchFamily="34" charset="0"/>
              </a:rPr>
              <a:t>City officials, students and professors, local businesses, NGOs, religious groups, artists and musicians, local institutions and everyday citizens.</a:t>
            </a:r>
          </a:p>
          <a:p>
            <a:pPr lvl="1"/>
            <a:r>
              <a:rPr lang="en-US" sz="2400" dirty="0">
                <a:latin typeface="Calibri" pitchFamily="34" charset="0"/>
              </a:rPr>
              <a:t>The most successful and stable programs have volunteers from across these sectors.</a:t>
            </a:r>
          </a:p>
          <a:p>
            <a:pPr lvl="1"/>
            <a:r>
              <a:rPr lang="en-US" sz="2400" dirty="0">
                <a:latin typeface="Calibri" pitchFamily="34" charset="0"/>
              </a:rPr>
              <a:t>Youth are frequently engaged</a:t>
            </a:r>
          </a:p>
          <a:p>
            <a:pPr marL="457200" lvl="1" indent="0">
              <a:buNone/>
            </a:pPr>
            <a:r>
              <a:rPr lang="en-US" sz="2400" dirty="0">
                <a:latin typeface="Calibri" pitchFamily="34" charset="0"/>
              </a:rPr>
              <a:t>in sister city programs!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3695700"/>
            <a:ext cx="4025038" cy="2673346"/>
          </a:xfrm>
          <a:prstGeom prst="rect">
            <a:avLst/>
          </a:prstGeom>
        </p:spPr>
      </p:pic>
    </p:spTree>
    <p:extLst>
      <p:ext uri="{BB962C8B-B14F-4D97-AF65-F5344CB8AC3E}">
        <p14:creationId xmlns:p14="http://schemas.microsoft.com/office/powerpoint/2010/main" val="43786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22169"/>
            <a:ext cx="7162800" cy="1143000"/>
          </a:xfrm>
        </p:spPr>
        <p:txBody>
          <a:bodyPr/>
          <a:lstStyle/>
          <a:p>
            <a:r>
              <a:rPr lang="en-US" sz="4000" b="1" dirty="0">
                <a:latin typeface="Calibri" pitchFamily="34" charset="0"/>
              </a:rPr>
              <a:t>How do partnerships begin?</a:t>
            </a:r>
          </a:p>
        </p:txBody>
      </p:sp>
      <p:sp>
        <p:nvSpPr>
          <p:cNvPr id="3" name="Text Placeholder 2"/>
          <p:cNvSpPr>
            <a:spLocks noGrp="1"/>
          </p:cNvSpPr>
          <p:nvPr>
            <p:ph type="body" sz="quarter" idx="10"/>
          </p:nvPr>
        </p:nvSpPr>
        <p:spPr>
          <a:xfrm>
            <a:off x="457200" y="1600200"/>
            <a:ext cx="8229600" cy="4191000"/>
          </a:xfrm>
        </p:spPr>
        <p:txBody>
          <a:bodyPr/>
          <a:lstStyle/>
          <a:p>
            <a:r>
              <a:rPr lang="en-US" sz="2400" dirty="0">
                <a:latin typeface="Calibri" pitchFamily="34" charset="0"/>
              </a:rPr>
              <a:t>A relationship is formally created when the mayors or highest elected officials from two communities sign a memorandum of understanding establishing the sister city partnership.</a:t>
            </a:r>
          </a:p>
          <a:p>
            <a:r>
              <a:rPr lang="en-US" sz="2400" dirty="0">
                <a:latin typeface="Calibri" pitchFamily="34" charset="0"/>
              </a:rPr>
              <a:t>Sister city relationships may develop from a number of sources, including:</a:t>
            </a:r>
          </a:p>
          <a:p>
            <a:pPr lvl="1"/>
            <a:r>
              <a:rPr lang="en-US" sz="1800" dirty="0">
                <a:latin typeface="Calibri" pitchFamily="34" charset="0"/>
              </a:rPr>
              <a:t>preexisting mayoral relationships, </a:t>
            </a:r>
          </a:p>
          <a:p>
            <a:pPr lvl="1"/>
            <a:r>
              <a:rPr lang="en-US" sz="1800" dirty="0">
                <a:latin typeface="Calibri" pitchFamily="34" charset="0"/>
              </a:rPr>
              <a:t>trade relationships, </a:t>
            </a:r>
          </a:p>
          <a:p>
            <a:pPr lvl="1"/>
            <a:r>
              <a:rPr lang="en-US" sz="1800" dirty="0">
                <a:latin typeface="Calibri" pitchFamily="34" charset="0"/>
              </a:rPr>
              <a:t>historical connections,</a:t>
            </a:r>
          </a:p>
          <a:p>
            <a:pPr lvl="1"/>
            <a:r>
              <a:rPr lang="en-US" sz="1800" dirty="0">
                <a:latin typeface="Calibri" pitchFamily="34" charset="0"/>
              </a:rPr>
              <a:t>ancestral/demographic connections, </a:t>
            </a:r>
          </a:p>
          <a:p>
            <a:pPr lvl="1"/>
            <a:r>
              <a:rPr lang="en-US" sz="1800" dirty="0">
                <a:latin typeface="Calibri" pitchFamily="34" charset="0"/>
              </a:rPr>
              <a:t>expatriate communities, </a:t>
            </a:r>
          </a:p>
          <a:p>
            <a:pPr lvl="1"/>
            <a:r>
              <a:rPr lang="en-US" sz="1800" dirty="0">
                <a:latin typeface="Calibri" pitchFamily="34" charset="0"/>
              </a:rPr>
              <a:t>shared geographic/sector challenges, </a:t>
            </a:r>
          </a:p>
          <a:p>
            <a:pPr lvl="1"/>
            <a:r>
              <a:rPr lang="en-US" sz="1800" dirty="0">
                <a:latin typeface="Calibri" pitchFamily="34" charset="0"/>
              </a:rPr>
              <a:t>faith‐based groups, </a:t>
            </a:r>
          </a:p>
          <a:p>
            <a:pPr lvl="1"/>
            <a:r>
              <a:rPr lang="en-US" sz="1800" dirty="0">
                <a:latin typeface="Calibri" pitchFamily="34" charset="0"/>
              </a:rPr>
              <a:t>and personal experiences ranging from study/work abroad to marriages.</a:t>
            </a:r>
          </a:p>
        </p:txBody>
      </p:sp>
    </p:spTree>
    <p:extLst>
      <p:ext uri="{BB962C8B-B14F-4D97-AF65-F5344CB8AC3E}">
        <p14:creationId xmlns:p14="http://schemas.microsoft.com/office/powerpoint/2010/main" val="1914269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22169"/>
            <a:ext cx="7162800" cy="1143000"/>
          </a:xfrm>
        </p:spPr>
        <p:txBody>
          <a:bodyPr/>
          <a:lstStyle/>
          <a:p>
            <a:r>
              <a:rPr lang="en-US" sz="4000" b="1" dirty="0">
                <a:latin typeface="Calibri" pitchFamily="34" charset="0"/>
              </a:rPr>
              <a:t>The sister cities network</a:t>
            </a:r>
            <a:endParaRPr lang="en-US" sz="4000" b="1" dirty="0"/>
          </a:p>
        </p:txBody>
      </p:sp>
      <p:sp>
        <p:nvSpPr>
          <p:cNvPr id="3" name="Text Placeholder 2"/>
          <p:cNvSpPr>
            <a:spLocks noGrp="1"/>
          </p:cNvSpPr>
          <p:nvPr>
            <p:ph type="body" sz="quarter" idx="10"/>
          </p:nvPr>
        </p:nvSpPr>
        <p:spPr>
          <a:xfrm>
            <a:off x="1104900" y="3886200"/>
            <a:ext cx="6934200" cy="1371600"/>
          </a:xfrm>
        </p:spPr>
        <p:txBody>
          <a:bodyPr/>
          <a:lstStyle/>
          <a:p>
            <a:r>
              <a:rPr lang="en-US" sz="2400" dirty="0">
                <a:latin typeface="Calibri" pitchFamily="34" charset="0"/>
              </a:rPr>
              <a:t>560 U.S. cities, counties, and states represented.</a:t>
            </a:r>
          </a:p>
          <a:p>
            <a:r>
              <a:rPr lang="en-US" sz="2400" dirty="0">
                <a:latin typeface="Calibri" pitchFamily="34" charset="0"/>
              </a:rPr>
              <a:t>Over 2,300 partnerships with communities abroad.</a:t>
            </a:r>
          </a:p>
          <a:p>
            <a:r>
              <a:rPr lang="en-US" sz="2400" dirty="0">
                <a:latin typeface="Calibri" pitchFamily="34" charset="0"/>
              </a:rPr>
              <a:t>Partnerships in 150 countries on six continents.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5914" y="1524000"/>
            <a:ext cx="5852172" cy="2194564"/>
          </a:xfrm>
          <a:prstGeom prst="rect">
            <a:avLst/>
          </a:prstGeom>
        </p:spPr>
      </p:pic>
    </p:spTree>
    <p:extLst>
      <p:ext uri="{BB962C8B-B14F-4D97-AF65-F5344CB8AC3E}">
        <p14:creationId xmlns:p14="http://schemas.microsoft.com/office/powerpoint/2010/main" val="3503729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85800"/>
            <a:ext cx="7162800" cy="1143000"/>
          </a:xfrm>
        </p:spPr>
        <p:txBody>
          <a:bodyPr/>
          <a:lstStyle/>
          <a:p>
            <a:r>
              <a:rPr lang="en-US" b="1" dirty="0">
                <a:latin typeface="Calibri" pitchFamily="34" charset="0"/>
              </a:rPr>
              <a:t>What do sister cities do?</a:t>
            </a:r>
          </a:p>
        </p:txBody>
      </p:sp>
      <p:sp>
        <p:nvSpPr>
          <p:cNvPr id="3" name="Text Placeholder 2"/>
          <p:cNvSpPr>
            <a:spLocks noGrp="1"/>
          </p:cNvSpPr>
          <p:nvPr>
            <p:ph type="body" sz="quarter" idx="10"/>
          </p:nvPr>
        </p:nvSpPr>
        <p:spPr>
          <a:xfrm>
            <a:off x="457200" y="1524000"/>
            <a:ext cx="8229600" cy="4419600"/>
          </a:xfrm>
        </p:spPr>
        <p:txBody>
          <a:bodyPr/>
          <a:lstStyle/>
          <a:p>
            <a:r>
              <a:rPr lang="en-US" sz="2400" b="1" dirty="0">
                <a:latin typeface="Calibri" pitchFamily="34" charset="0"/>
              </a:rPr>
              <a:t>Cultural Exchange</a:t>
            </a:r>
          </a:p>
          <a:p>
            <a:pPr lvl="1"/>
            <a:r>
              <a:rPr lang="en-US" sz="1800" dirty="0">
                <a:latin typeface="Calibri" pitchFamily="34" charset="0"/>
              </a:rPr>
              <a:t>Arts, music, traditions, customs, performances</a:t>
            </a:r>
          </a:p>
          <a:p>
            <a:pPr marL="0" indent="0">
              <a:buNone/>
            </a:pPr>
            <a:endParaRPr lang="en-US" sz="900" dirty="0">
              <a:latin typeface="Calibri" pitchFamily="34" charset="0"/>
            </a:endParaRPr>
          </a:p>
          <a:p>
            <a:r>
              <a:rPr lang="en-US" sz="2400" b="1" dirty="0">
                <a:latin typeface="Calibri" pitchFamily="34" charset="0"/>
              </a:rPr>
              <a:t>Youth and Education</a:t>
            </a:r>
          </a:p>
          <a:p>
            <a:pPr lvl="1"/>
            <a:r>
              <a:rPr lang="en-US" sz="1800" dirty="0">
                <a:latin typeface="Calibri" pitchFamily="34" charset="0"/>
              </a:rPr>
              <a:t>Study abroad, virtual exchanges, learning opportunities, leadership building</a:t>
            </a:r>
          </a:p>
          <a:p>
            <a:pPr marL="0" indent="0">
              <a:buNone/>
            </a:pPr>
            <a:endParaRPr lang="en-US" sz="900" dirty="0">
              <a:latin typeface="Calibri" pitchFamily="34" charset="0"/>
            </a:endParaRPr>
          </a:p>
          <a:p>
            <a:r>
              <a:rPr lang="en-US" sz="2400" b="1" dirty="0">
                <a:latin typeface="Calibri" pitchFamily="34" charset="0"/>
              </a:rPr>
              <a:t>Community Development</a:t>
            </a:r>
          </a:p>
          <a:p>
            <a:pPr lvl="1"/>
            <a:r>
              <a:rPr lang="en-US" sz="1800" dirty="0">
                <a:latin typeface="Calibri" pitchFamily="34" charset="0"/>
              </a:rPr>
              <a:t>Municipal and technical exchanges, best practices, policy exchanges, staff development</a:t>
            </a:r>
            <a:endParaRPr lang="en-US" sz="900" dirty="0">
              <a:latin typeface="Calibri" pitchFamily="34" charset="0"/>
            </a:endParaRPr>
          </a:p>
          <a:p>
            <a:r>
              <a:rPr lang="en-US" sz="2400" b="1" dirty="0">
                <a:latin typeface="Calibri" pitchFamily="34" charset="0"/>
              </a:rPr>
              <a:t>Business and Trade</a:t>
            </a:r>
          </a:p>
          <a:p>
            <a:pPr lvl="1"/>
            <a:r>
              <a:rPr lang="en-US" sz="1800" dirty="0">
                <a:latin typeface="Calibri" pitchFamily="34" charset="0"/>
              </a:rPr>
              <a:t>Trade delegations, business incubation, import/export assistance</a:t>
            </a:r>
          </a:p>
          <a:p>
            <a:endParaRPr lang="en-US" dirty="0"/>
          </a:p>
        </p:txBody>
      </p:sp>
    </p:spTree>
    <p:extLst>
      <p:ext uri="{BB962C8B-B14F-4D97-AF65-F5344CB8AC3E}">
        <p14:creationId xmlns:p14="http://schemas.microsoft.com/office/powerpoint/2010/main" val="56631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7162800" cy="1143000"/>
          </a:xfrm>
        </p:spPr>
        <p:txBody>
          <a:bodyPr/>
          <a:lstStyle/>
          <a:p>
            <a:r>
              <a:rPr lang="en-US" sz="4000" b="1" dirty="0">
                <a:latin typeface="+mj-lt"/>
              </a:rPr>
              <a:t>Who are our sister cities?	</a:t>
            </a:r>
          </a:p>
        </p:txBody>
      </p:sp>
      <p:sp>
        <p:nvSpPr>
          <p:cNvPr id="3" name="Text Placeholder 2"/>
          <p:cNvSpPr>
            <a:spLocks noGrp="1"/>
          </p:cNvSpPr>
          <p:nvPr>
            <p:ph type="body" sz="quarter" idx="10"/>
          </p:nvPr>
        </p:nvSpPr>
        <p:spPr>
          <a:xfrm>
            <a:off x="449344" y="1600200"/>
            <a:ext cx="4960856" cy="2743200"/>
          </a:xfrm>
        </p:spPr>
        <p:txBody>
          <a:bodyPr/>
          <a:lstStyle/>
          <a:p>
            <a:r>
              <a:rPr lang="en-US" sz="2400" dirty="0">
                <a:latin typeface="+mn-lt"/>
              </a:rPr>
              <a:t>To find out who your sister cities are, use Sister Cities International’s City Search on our homepage, </a:t>
            </a:r>
            <a:r>
              <a:rPr lang="en-US" sz="2400" dirty="0">
                <a:latin typeface="+mn-lt"/>
                <a:hlinkClick r:id="rId3"/>
              </a:rPr>
              <a:t>www.sistercities.org</a:t>
            </a:r>
            <a:r>
              <a:rPr lang="en-US" sz="2400" dirty="0">
                <a:latin typeface="+mn-lt"/>
              </a:rPr>
              <a:t>.</a:t>
            </a:r>
          </a:p>
          <a:p>
            <a:r>
              <a:rPr lang="en-US" sz="2400" dirty="0">
                <a:latin typeface="+mn-lt"/>
              </a:rPr>
              <a:t>You can also find a digital copy of our membership directory at </a:t>
            </a:r>
            <a:r>
              <a:rPr lang="en-US" sz="2400" dirty="0">
                <a:latin typeface="+mn-lt"/>
                <a:hlinkClick r:id="rId4"/>
              </a:rPr>
              <a:t>www.sistercities.org/2016directory</a:t>
            </a:r>
            <a:r>
              <a:rPr lang="en-US" sz="2400" dirty="0">
                <a:latin typeface="+mn-lt"/>
              </a:rPr>
              <a:t>.</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0" y="1600200"/>
            <a:ext cx="2971800" cy="3861991"/>
          </a:xfrm>
          <a:prstGeom prst="rect">
            <a:avLst/>
          </a:prstGeom>
        </p:spPr>
      </p:pic>
    </p:spTree>
    <p:extLst>
      <p:ext uri="{BB962C8B-B14F-4D97-AF65-F5344CB8AC3E}">
        <p14:creationId xmlns:p14="http://schemas.microsoft.com/office/powerpoint/2010/main" val="2913969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162800" cy="1143000"/>
          </a:xfrm>
        </p:spPr>
        <p:txBody>
          <a:bodyPr/>
          <a:lstStyle/>
          <a:p>
            <a:r>
              <a:rPr lang="en-US" sz="4000" b="1" dirty="0">
                <a:latin typeface="+mn-lt"/>
              </a:rPr>
              <a:t>Youth Exchanges</a:t>
            </a:r>
          </a:p>
        </p:txBody>
      </p:sp>
      <p:sp>
        <p:nvSpPr>
          <p:cNvPr id="3" name="Text Placeholder 2"/>
          <p:cNvSpPr>
            <a:spLocks noGrp="1"/>
          </p:cNvSpPr>
          <p:nvPr>
            <p:ph type="body" sz="quarter" idx="10"/>
          </p:nvPr>
        </p:nvSpPr>
        <p:spPr>
          <a:xfrm>
            <a:off x="533400" y="2057400"/>
            <a:ext cx="8229600" cy="4191000"/>
          </a:xfrm>
        </p:spPr>
        <p:txBody>
          <a:bodyPr/>
          <a:lstStyle/>
          <a:p>
            <a:r>
              <a:rPr lang="en-US" sz="2400" dirty="0">
                <a:latin typeface="+mj-lt"/>
              </a:rPr>
              <a:t>Many sister city programs organize high school and youth exchanges, both inbound and outbound.</a:t>
            </a:r>
          </a:p>
          <a:p>
            <a:r>
              <a:rPr lang="en-US" sz="2400" dirty="0">
                <a:latin typeface="+mj-lt"/>
              </a:rPr>
              <a:t>Most exchanges are short term (2 weeks) and often involve homestays, programming on a particular theme, and/or service learning.</a:t>
            </a:r>
          </a:p>
          <a:p>
            <a:r>
              <a:rPr lang="en-US" sz="2400" dirty="0">
                <a:latin typeface="+mj-lt"/>
              </a:rPr>
              <a:t>Contact your local sister cities chapter to find out what exchanges are </a:t>
            </a:r>
            <a:r>
              <a:rPr lang="en-US" sz="2400">
                <a:latin typeface="+mj-lt"/>
              </a:rPr>
              <a:t>happening in your </a:t>
            </a:r>
            <a:r>
              <a:rPr lang="en-US" sz="2400" dirty="0">
                <a:latin typeface="+mj-lt"/>
              </a:rPr>
              <a:t>community!</a:t>
            </a:r>
            <a:endParaRPr lang="en-US" sz="2200" dirty="0">
              <a:latin typeface="+mj-lt"/>
            </a:endParaRPr>
          </a:p>
        </p:txBody>
      </p:sp>
    </p:spTree>
    <p:extLst>
      <p:ext uri="{BB962C8B-B14F-4D97-AF65-F5344CB8AC3E}">
        <p14:creationId xmlns:p14="http://schemas.microsoft.com/office/powerpoint/2010/main" val="25994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J-1 High School Homestay</a:t>
            </a:r>
          </a:p>
        </p:txBody>
      </p:sp>
      <p:sp>
        <p:nvSpPr>
          <p:cNvPr id="3" name="Text Placeholder 2"/>
          <p:cNvSpPr>
            <a:spLocks noGrp="1"/>
          </p:cNvSpPr>
          <p:nvPr>
            <p:ph type="body" sz="quarter" idx="10"/>
          </p:nvPr>
        </p:nvSpPr>
        <p:spPr>
          <a:xfrm>
            <a:off x="457200" y="1676400"/>
            <a:ext cx="8229600" cy="4191000"/>
          </a:xfrm>
        </p:spPr>
        <p:txBody>
          <a:bodyPr/>
          <a:lstStyle/>
          <a:p>
            <a:r>
              <a:rPr lang="en-US" sz="2400" dirty="0">
                <a:hlinkClick r:id="rId3"/>
              </a:rPr>
              <a:t>http://sistercities.org/hshs</a:t>
            </a:r>
            <a:endParaRPr lang="en-US" sz="2400" dirty="0"/>
          </a:p>
          <a:p>
            <a:r>
              <a:rPr lang="en-US" sz="2400" dirty="0"/>
              <a:t>International students come to U.S. for semester/year</a:t>
            </a:r>
          </a:p>
          <a:p>
            <a:r>
              <a:rPr lang="en-US" sz="2400" dirty="0"/>
              <a:t>Live with host family and attend local high school in one of their sister city communities</a:t>
            </a:r>
          </a:p>
          <a:p>
            <a:r>
              <a:rPr lang="en-US" sz="2400" dirty="0"/>
              <a:t>Opportunities for U.S. based Kiwanians to serve as host families</a:t>
            </a:r>
          </a:p>
          <a:p>
            <a:r>
              <a:rPr lang="en-US" sz="2400" dirty="0"/>
              <a:t>Wonderful chance to learn about another culture and share your life with someone else!</a:t>
            </a:r>
          </a:p>
          <a:p>
            <a:r>
              <a:rPr lang="en-US" sz="2400" dirty="0"/>
              <a:t>If interested clubs should contact their local Sister Cities chapter</a:t>
            </a:r>
          </a:p>
          <a:p>
            <a:endParaRPr lang="en-US" dirty="0"/>
          </a:p>
        </p:txBody>
      </p:sp>
    </p:spTree>
    <p:extLst>
      <p:ext uri="{BB962C8B-B14F-4D97-AF65-F5344CB8AC3E}">
        <p14:creationId xmlns:p14="http://schemas.microsoft.com/office/powerpoint/2010/main" val="248476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162800" cy="1143000"/>
          </a:xfrm>
        </p:spPr>
        <p:txBody>
          <a:bodyPr/>
          <a:lstStyle/>
          <a:p>
            <a:r>
              <a:rPr lang="en-US" sz="4000" b="1" dirty="0">
                <a:latin typeface="+mj-lt"/>
              </a:rPr>
              <a:t>Youth Leadership Summit</a:t>
            </a:r>
          </a:p>
        </p:txBody>
      </p:sp>
      <p:sp>
        <p:nvSpPr>
          <p:cNvPr id="3" name="Text Placeholder 2"/>
          <p:cNvSpPr>
            <a:spLocks noGrp="1"/>
          </p:cNvSpPr>
          <p:nvPr>
            <p:ph type="body" sz="quarter" idx="10"/>
          </p:nvPr>
        </p:nvSpPr>
        <p:spPr>
          <a:xfrm>
            <a:off x="381000" y="3200400"/>
            <a:ext cx="8534400" cy="3124200"/>
          </a:xfrm>
        </p:spPr>
        <p:txBody>
          <a:bodyPr/>
          <a:lstStyle/>
          <a:p>
            <a:r>
              <a:rPr lang="en-US" sz="2000" dirty="0">
                <a:latin typeface="+mj-lt"/>
              </a:rPr>
              <a:t>Open to both U.S. and international high school students</a:t>
            </a:r>
          </a:p>
          <a:p>
            <a:r>
              <a:rPr lang="en-US" sz="2000" dirty="0">
                <a:latin typeface="+mj-lt"/>
              </a:rPr>
              <a:t>Engage the next generation of leaders and expose them to international affairs</a:t>
            </a:r>
          </a:p>
          <a:p>
            <a:r>
              <a:rPr lang="en-US" sz="2000" dirty="0">
                <a:latin typeface="+mj-lt"/>
              </a:rPr>
              <a:t>Activities include a U.N.-style simulation developed by the U.S. Diplomacy Center, guest speakers from the world of international affairs, service opportunities, and tourism. </a:t>
            </a:r>
          </a:p>
          <a:p>
            <a:r>
              <a:rPr lang="en-US" sz="2000" dirty="0">
                <a:latin typeface="+mj-lt"/>
              </a:rPr>
              <a:t>2017 Conference- Virginia Beach, VA July 12-15, 2017</a:t>
            </a:r>
          </a:p>
          <a:p>
            <a:r>
              <a:rPr lang="en-US" sz="2000" dirty="0">
                <a:latin typeface="+mj-lt"/>
              </a:rPr>
              <a:t>Registration- </a:t>
            </a:r>
            <a:r>
              <a:rPr lang="en-US" sz="2000" dirty="0">
                <a:latin typeface="+mj-lt"/>
                <a:hlinkClick r:id="rId3"/>
              </a:rPr>
              <a:t>www.sistercities.org/YLS</a:t>
            </a:r>
            <a:endParaRPr lang="en-US" sz="2000" dirty="0">
              <a:latin typeface="+mj-lt"/>
            </a:endParaRPr>
          </a:p>
          <a:p>
            <a:endParaRPr lang="en-US" sz="2000" dirty="0">
              <a:latin typeface="+mj-lt"/>
            </a:endParaRP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21622" b="10811"/>
          <a:stretch/>
        </p:blipFill>
        <p:spPr>
          <a:xfrm>
            <a:off x="1877031" y="990600"/>
            <a:ext cx="4828569" cy="2177749"/>
          </a:xfrm>
          <a:prstGeom prst="rect">
            <a:avLst/>
          </a:prstGeom>
        </p:spPr>
      </p:pic>
    </p:spTree>
    <p:extLst>
      <p:ext uri="{BB962C8B-B14F-4D97-AF65-F5344CB8AC3E}">
        <p14:creationId xmlns:p14="http://schemas.microsoft.com/office/powerpoint/2010/main" val="3729549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162800" cy="1143000"/>
          </a:xfrm>
        </p:spPr>
        <p:txBody>
          <a:bodyPr/>
          <a:lstStyle/>
          <a:p>
            <a:r>
              <a:rPr lang="en-US" sz="4000" b="1" dirty="0">
                <a:latin typeface="+mj-lt"/>
              </a:rPr>
              <a:t>Service opportunities</a:t>
            </a:r>
          </a:p>
        </p:txBody>
      </p:sp>
      <p:sp>
        <p:nvSpPr>
          <p:cNvPr id="3" name="Text Placeholder 2"/>
          <p:cNvSpPr>
            <a:spLocks noGrp="1"/>
          </p:cNvSpPr>
          <p:nvPr>
            <p:ph type="body" sz="quarter" idx="10"/>
          </p:nvPr>
        </p:nvSpPr>
        <p:spPr>
          <a:xfrm>
            <a:off x="457200" y="1600200"/>
            <a:ext cx="8229600" cy="4191000"/>
          </a:xfrm>
        </p:spPr>
        <p:txBody>
          <a:bodyPr/>
          <a:lstStyle/>
          <a:p>
            <a:r>
              <a:rPr lang="en-US" sz="2400" dirty="0">
                <a:latin typeface="+mj-lt"/>
              </a:rPr>
              <a:t>Many sister city programs do humanitarian or development work that complements Kiwanis’ mission. This includes, but is not limited to:</a:t>
            </a:r>
          </a:p>
          <a:p>
            <a:pPr lvl="1"/>
            <a:r>
              <a:rPr lang="en-US" sz="2400" dirty="0">
                <a:latin typeface="+mj-lt"/>
              </a:rPr>
              <a:t>Disaster Relief</a:t>
            </a:r>
          </a:p>
          <a:p>
            <a:pPr lvl="1"/>
            <a:r>
              <a:rPr lang="en-US" sz="2400" dirty="0">
                <a:latin typeface="+mj-lt"/>
              </a:rPr>
              <a:t>Medical missions</a:t>
            </a:r>
          </a:p>
          <a:p>
            <a:pPr lvl="1"/>
            <a:r>
              <a:rPr lang="en-US" sz="2400" dirty="0">
                <a:latin typeface="+mj-lt"/>
              </a:rPr>
              <a:t>Nurse/doctor exchanges</a:t>
            </a:r>
          </a:p>
          <a:p>
            <a:pPr lvl="1"/>
            <a:r>
              <a:rPr lang="en-US" sz="2400" dirty="0">
                <a:latin typeface="+mj-lt"/>
              </a:rPr>
              <a:t>Provision of supplies/funding to hospitals/clinics</a:t>
            </a:r>
          </a:p>
          <a:p>
            <a:pPr lvl="1"/>
            <a:r>
              <a:rPr lang="en-US" sz="2400" dirty="0">
                <a:latin typeface="+mj-lt"/>
              </a:rPr>
              <a:t>Water and sanitation projects</a:t>
            </a:r>
          </a:p>
          <a:p>
            <a:pPr lvl="1"/>
            <a:r>
              <a:rPr lang="en-US" sz="2400" dirty="0">
                <a:latin typeface="+mj-lt"/>
              </a:rPr>
              <a:t>Educational partnerships aimed at development/health</a:t>
            </a:r>
          </a:p>
          <a:p>
            <a:pPr lvl="1"/>
            <a:r>
              <a:rPr lang="en-US" sz="2400" dirty="0">
                <a:latin typeface="+mj-lt"/>
              </a:rPr>
              <a:t>Municipal exchanges in fields such as sanitation or health management</a:t>
            </a:r>
          </a:p>
        </p:txBody>
      </p:sp>
    </p:spTree>
    <p:extLst>
      <p:ext uri="{BB962C8B-B14F-4D97-AF65-F5344CB8AC3E}">
        <p14:creationId xmlns:p14="http://schemas.microsoft.com/office/powerpoint/2010/main" val="379506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Next Steps</a:t>
            </a:r>
          </a:p>
        </p:txBody>
      </p:sp>
      <p:sp>
        <p:nvSpPr>
          <p:cNvPr id="3" name="Text Placeholder 2"/>
          <p:cNvSpPr>
            <a:spLocks noGrp="1"/>
          </p:cNvSpPr>
          <p:nvPr>
            <p:ph type="body" sz="quarter" idx="10"/>
          </p:nvPr>
        </p:nvSpPr>
        <p:spPr>
          <a:xfrm>
            <a:off x="381000" y="1295400"/>
            <a:ext cx="8229600" cy="4191000"/>
          </a:xfrm>
        </p:spPr>
        <p:txBody>
          <a:bodyPr/>
          <a:lstStyle/>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Encourage local Kiwanis clubs to connect with their local sister city chapter directly</a:t>
            </a:r>
          </a:p>
          <a:p>
            <a:r>
              <a:rPr lang="en-US" sz="2400" dirty="0">
                <a:latin typeface="Calibri" panose="020F0502020204030204" pitchFamily="34" charset="0"/>
                <a:cs typeface="Calibri" panose="020F0502020204030204" pitchFamily="34" charset="0"/>
              </a:rPr>
              <a:t>Educate clubs about J-1High School Homestay- can volunteer to be a host family for an international high school student</a:t>
            </a:r>
          </a:p>
          <a:p>
            <a:r>
              <a:rPr lang="en-US" sz="2400" dirty="0">
                <a:latin typeface="Calibri" panose="020F0502020204030204" pitchFamily="34" charset="0"/>
                <a:cs typeface="Calibri" panose="020F0502020204030204" pitchFamily="34" charset="0"/>
              </a:rPr>
              <a:t>International key club members can apply to study in the U.S. </a:t>
            </a:r>
          </a:p>
          <a:p>
            <a:r>
              <a:rPr lang="en-US" sz="2400" dirty="0">
                <a:latin typeface="Calibri" panose="020F0502020204030204" pitchFamily="34" charset="0"/>
                <a:cs typeface="Calibri" panose="020F0502020204030204" pitchFamily="34" charset="0"/>
              </a:rPr>
              <a:t>Inform about Youth Leadership Summit opportunity- interested students should contact their local sister city to apply</a:t>
            </a:r>
          </a:p>
        </p:txBody>
      </p:sp>
    </p:spTree>
    <p:extLst>
      <p:ext uri="{BB962C8B-B14F-4D97-AF65-F5344CB8AC3E}">
        <p14:creationId xmlns:p14="http://schemas.microsoft.com/office/powerpoint/2010/main" val="297259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600200"/>
            <a:ext cx="8229600" cy="2564157"/>
          </a:xfrm>
        </p:spPr>
        <p:txBody>
          <a:bodyPr/>
          <a:lstStyle/>
          <a:p>
            <a:pPr algn="ctr"/>
            <a:r>
              <a:rPr lang="en-US" sz="4000" dirty="0"/>
              <a:t>For more information contact us at info@sistercities.org or visit us online at </a:t>
            </a:r>
            <a:br>
              <a:rPr lang="en-US" sz="4000" dirty="0"/>
            </a:br>
            <a:r>
              <a:rPr lang="en-US" sz="4000" dirty="0"/>
              <a:t>www.sister-cities.org</a:t>
            </a:r>
          </a:p>
        </p:txBody>
      </p:sp>
    </p:spTree>
    <p:extLst>
      <p:ext uri="{BB962C8B-B14F-4D97-AF65-F5344CB8AC3E}">
        <p14:creationId xmlns:p14="http://schemas.microsoft.com/office/powerpoint/2010/main" val="294531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4332</TotalTime>
  <Words>1333</Words>
  <Application>Microsoft Office PowerPoint</Application>
  <PresentationFormat>On-screen Show (4:3)</PresentationFormat>
  <Paragraphs>122</Paragraphs>
  <Slides>16</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Century Gothic</vt:lpstr>
      <vt:lpstr>Office Theme</vt:lpstr>
      <vt:lpstr>Introduction to Sister Cities</vt:lpstr>
      <vt:lpstr>What is Sister Cities International?</vt:lpstr>
      <vt:lpstr>What is citizen diplomacy?</vt:lpstr>
      <vt:lpstr>What is a sister city?</vt:lpstr>
      <vt:lpstr>How do sister cities begin?</vt:lpstr>
      <vt:lpstr>Who can be part of a sister city program?</vt:lpstr>
      <vt:lpstr>How do partnerships begin?</vt:lpstr>
      <vt:lpstr>The sister cities network</vt:lpstr>
      <vt:lpstr>What do sister cities do?</vt:lpstr>
      <vt:lpstr>Who are our sister cities? </vt:lpstr>
      <vt:lpstr>Youth Exchanges</vt:lpstr>
      <vt:lpstr>J-1 High School Homestay</vt:lpstr>
      <vt:lpstr>Youth Leadership Summit</vt:lpstr>
      <vt:lpstr>Service opportunities</vt:lpstr>
      <vt:lpstr>Next Steps</vt:lpstr>
      <vt:lpstr>For more information contact us at info@sistercities.org or visit us online at  www.sister-cities.org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Valero</dc:creator>
  <cp:lastModifiedBy>Gayle Stallings</cp:lastModifiedBy>
  <cp:revision>97</cp:revision>
  <cp:lastPrinted>2012-07-09T15:14:46Z</cp:lastPrinted>
  <dcterms:created xsi:type="dcterms:W3CDTF">2012-04-19T14:06:55Z</dcterms:created>
  <dcterms:modified xsi:type="dcterms:W3CDTF">2023-03-06T16:49:20Z</dcterms:modified>
</cp:coreProperties>
</file>