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6858000" cx="12192000"/>
  <p:notesSz cx="7102475" cy="9388475"/>
  <p:embeddedFontLst>
    <p:embeddedFont>
      <p:font typeface="Raleway"/>
      <p:regular r:id="rId18"/>
      <p:bold r:id="rId19"/>
      <p:italic r:id="rId20"/>
      <p:boldItalic r:id="rId21"/>
    </p:embeddedFont>
    <p:embeddedFont>
      <p:font typeface="Century Gothic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26" roundtripDataSignature="AMtx7mgKzQW1ZnihAeVwnWU4ABiQcLRot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leway-italic.fntdata"/><Relationship Id="rId22" Type="http://schemas.openxmlformats.org/officeDocument/2006/relationships/font" Target="fonts/CenturyGothic-regular.fntdata"/><Relationship Id="rId21" Type="http://schemas.openxmlformats.org/officeDocument/2006/relationships/font" Target="fonts/Raleway-boldItalic.fntdata"/><Relationship Id="rId24" Type="http://schemas.openxmlformats.org/officeDocument/2006/relationships/font" Target="fonts/CenturyGothic-italic.fntdata"/><Relationship Id="rId23" Type="http://schemas.openxmlformats.org/officeDocument/2006/relationships/font" Target="fonts/CenturyGothic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6" Type="http://customschemas.google.com/relationships/presentationmetadata" Target="metadata"/><Relationship Id="rId25" Type="http://schemas.openxmlformats.org/officeDocument/2006/relationships/font" Target="fonts/CenturyGothic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Raleway-bold.fntdata"/><Relationship Id="rId18" Type="http://schemas.openxmlformats.org/officeDocument/2006/relationships/font" Target="fonts/Raleway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77739" cy="471055"/>
          </a:xfrm>
          <a:prstGeom prst="rect">
            <a:avLst/>
          </a:prstGeom>
          <a:noFill/>
          <a:ln>
            <a:noFill/>
          </a:ln>
        </p:spPr>
        <p:txBody>
          <a:bodyPr anchorCtr="0" anchor="t" bIns="47100" lIns="94225" spcFirstLastPara="1" rIns="94225" wrap="square" tIns="471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4023093" y="0"/>
            <a:ext cx="3077739" cy="471055"/>
          </a:xfrm>
          <a:prstGeom prst="rect">
            <a:avLst/>
          </a:prstGeom>
          <a:noFill/>
          <a:ln>
            <a:noFill/>
          </a:ln>
        </p:spPr>
        <p:txBody>
          <a:bodyPr anchorCtr="0" anchor="t" bIns="47100" lIns="94225" spcFirstLastPara="1" rIns="94225" wrap="square" tIns="471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735013" y="1173163"/>
            <a:ext cx="5632450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10248" y="4518203"/>
            <a:ext cx="5681980" cy="369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7100" lIns="94225" spcFirstLastPara="1" rIns="94225" wrap="square" tIns="471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917423"/>
            <a:ext cx="3077739" cy="471054"/>
          </a:xfrm>
          <a:prstGeom prst="rect">
            <a:avLst/>
          </a:prstGeom>
          <a:noFill/>
          <a:ln>
            <a:noFill/>
          </a:ln>
        </p:spPr>
        <p:txBody>
          <a:bodyPr anchorCtr="0" anchor="b" bIns="47100" lIns="94225" spcFirstLastPara="1" rIns="94225" wrap="square" tIns="471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023093" y="8917423"/>
            <a:ext cx="3077739" cy="471054"/>
          </a:xfrm>
          <a:prstGeom prst="rect">
            <a:avLst/>
          </a:prstGeom>
          <a:noFill/>
          <a:ln>
            <a:noFill/>
          </a:ln>
        </p:spPr>
        <p:txBody>
          <a:bodyPr anchorCtr="0" anchor="b" bIns="47100" lIns="94225" spcFirstLastPara="1" rIns="94225" wrap="square" tIns="471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:notes"/>
          <p:cNvSpPr/>
          <p:nvPr>
            <p:ph idx="2" type="sldImg"/>
          </p:nvPr>
        </p:nvSpPr>
        <p:spPr>
          <a:xfrm>
            <a:off x="735013" y="1173163"/>
            <a:ext cx="5632450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710248" y="4518203"/>
            <a:ext cx="5681980" cy="369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7100" lIns="94225" spcFirstLastPara="1" rIns="94225" wrap="square" tIns="47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 txBox="1"/>
          <p:nvPr>
            <p:ph idx="12" type="sldNum"/>
          </p:nvPr>
        </p:nvSpPr>
        <p:spPr>
          <a:xfrm>
            <a:off x="4023093" y="8917423"/>
            <a:ext cx="3077739" cy="471054"/>
          </a:xfrm>
          <a:prstGeom prst="rect">
            <a:avLst/>
          </a:prstGeom>
          <a:noFill/>
          <a:ln>
            <a:noFill/>
          </a:ln>
        </p:spPr>
        <p:txBody>
          <a:bodyPr anchorCtr="0" anchor="b" bIns="47100" lIns="94225" spcFirstLastPara="1" rIns="94225" wrap="square" tIns="471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/>
          <p:nvPr>
            <p:ph idx="2" type="sldImg"/>
          </p:nvPr>
        </p:nvSpPr>
        <p:spPr>
          <a:xfrm>
            <a:off x="735013" y="1173163"/>
            <a:ext cx="5632450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" name="Google Shape;112;p2:notes"/>
          <p:cNvSpPr txBox="1"/>
          <p:nvPr>
            <p:ph idx="1" type="body"/>
          </p:nvPr>
        </p:nvSpPr>
        <p:spPr>
          <a:xfrm>
            <a:off x="710248" y="4518203"/>
            <a:ext cx="5681980" cy="369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7100" lIns="94225" spcFirstLastPara="1" rIns="94225" wrap="square" tIns="47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2:notes"/>
          <p:cNvSpPr txBox="1"/>
          <p:nvPr>
            <p:ph idx="12" type="sldNum"/>
          </p:nvPr>
        </p:nvSpPr>
        <p:spPr>
          <a:xfrm>
            <a:off x="4023093" y="8917423"/>
            <a:ext cx="3077739" cy="471054"/>
          </a:xfrm>
          <a:prstGeom prst="rect">
            <a:avLst/>
          </a:prstGeom>
          <a:noFill/>
          <a:ln>
            <a:noFill/>
          </a:ln>
        </p:spPr>
        <p:txBody>
          <a:bodyPr anchorCtr="0" anchor="b" bIns="47100" lIns="94225" spcFirstLastPara="1" rIns="94225" wrap="square" tIns="471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:notes"/>
          <p:cNvSpPr/>
          <p:nvPr>
            <p:ph idx="2" type="sldImg"/>
          </p:nvPr>
        </p:nvSpPr>
        <p:spPr>
          <a:xfrm>
            <a:off x="735013" y="1173163"/>
            <a:ext cx="5632450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3" name="Google Shape;183;p3:notes"/>
          <p:cNvSpPr txBox="1"/>
          <p:nvPr>
            <p:ph idx="1" type="body"/>
          </p:nvPr>
        </p:nvSpPr>
        <p:spPr>
          <a:xfrm>
            <a:off x="710248" y="4518203"/>
            <a:ext cx="5681980" cy="369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7100" lIns="94225" spcFirstLastPara="1" rIns="94225" wrap="square" tIns="47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3:notes"/>
          <p:cNvSpPr txBox="1"/>
          <p:nvPr>
            <p:ph idx="12" type="sldNum"/>
          </p:nvPr>
        </p:nvSpPr>
        <p:spPr>
          <a:xfrm>
            <a:off x="4023093" y="8917423"/>
            <a:ext cx="3077739" cy="471054"/>
          </a:xfrm>
          <a:prstGeom prst="rect">
            <a:avLst/>
          </a:prstGeom>
          <a:noFill/>
          <a:ln>
            <a:noFill/>
          </a:ln>
        </p:spPr>
        <p:txBody>
          <a:bodyPr anchorCtr="0" anchor="b" bIns="47100" lIns="94225" spcFirstLastPara="1" rIns="94225" wrap="square" tIns="471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4:notes"/>
          <p:cNvSpPr/>
          <p:nvPr>
            <p:ph idx="2" type="sldImg"/>
          </p:nvPr>
        </p:nvSpPr>
        <p:spPr>
          <a:xfrm>
            <a:off x="735013" y="1173163"/>
            <a:ext cx="5632450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1" name="Google Shape;211;p4:notes"/>
          <p:cNvSpPr txBox="1"/>
          <p:nvPr>
            <p:ph idx="1" type="body"/>
          </p:nvPr>
        </p:nvSpPr>
        <p:spPr>
          <a:xfrm>
            <a:off x="710248" y="4518203"/>
            <a:ext cx="5681980" cy="369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7100" lIns="94225" spcFirstLastPara="1" rIns="94225" wrap="square" tIns="47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4:notes"/>
          <p:cNvSpPr txBox="1"/>
          <p:nvPr>
            <p:ph idx="12" type="sldNum"/>
          </p:nvPr>
        </p:nvSpPr>
        <p:spPr>
          <a:xfrm>
            <a:off x="4023093" y="8917423"/>
            <a:ext cx="3077739" cy="471054"/>
          </a:xfrm>
          <a:prstGeom prst="rect">
            <a:avLst/>
          </a:prstGeom>
          <a:noFill/>
          <a:ln>
            <a:noFill/>
          </a:ln>
        </p:spPr>
        <p:txBody>
          <a:bodyPr anchorCtr="0" anchor="b" bIns="47100" lIns="94225" spcFirstLastPara="1" rIns="94225" wrap="square" tIns="471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5:notes"/>
          <p:cNvSpPr/>
          <p:nvPr>
            <p:ph idx="2" type="sldImg"/>
          </p:nvPr>
        </p:nvSpPr>
        <p:spPr>
          <a:xfrm>
            <a:off x="735013" y="1173163"/>
            <a:ext cx="5632450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8" name="Google Shape;218;p5:notes"/>
          <p:cNvSpPr txBox="1"/>
          <p:nvPr>
            <p:ph idx="1" type="body"/>
          </p:nvPr>
        </p:nvSpPr>
        <p:spPr>
          <a:xfrm>
            <a:off x="710248" y="4518203"/>
            <a:ext cx="5681980" cy="369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7100" lIns="94225" spcFirstLastPara="1" rIns="94225" wrap="square" tIns="47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5:notes"/>
          <p:cNvSpPr txBox="1"/>
          <p:nvPr>
            <p:ph idx="12" type="sldNum"/>
          </p:nvPr>
        </p:nvSpPr>
        <p:spPr>
          <a:xfrm>
            <a:off x="4023093" y="8917423"/>
            <a:ext cx="3077739" cy="471054"/>
          </a:xfrm>
          <a:prstGeom prst="rect">
            <a:avLst/>
          </a:prstGeom>
          <a:noFill/>
          <a:ln>
            <a:noFill/>
          </a:ln>
        </p:spPr>
        <p:txBody>
          <a:bodyPr anchorCtr="0" anchor="b" bIns="47100" lIns="94225" spcFirstLastPara="1" rIns="94225" wrap="square" tIns="471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6:notes"/>
          <p:cNvSpPr/>
          <p:nvPr>
            <p:ph idx="2" type="sldImg"/>
          </p:nvPr>
        </p:nvSpPr>
        <p:spPr>
          <a:xfrm>
            <a:off x="735013" y="1173163"/>
            <a:ext cx="5632450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5" name="Google Shape;225;p6:notes"/>
          <p:cNvSpPr txBox="1"/>
          <p:nvPr>
            <p:ph idx="1" type="body"/>
          </p:nvPr>
        </p:nvSpPr>
        <p:spPr>
          <a:xfrm>
            <a:off x="710248" y="4518203"/>
            <a:ext cx="5681980" cy="369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7100" lIns="94225" spcFirstLastPara="1" rIns="94225" wrap="square" tIns="47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6:notes"/>
          <p:cNvSpPr txBox="1"/>
          <p:nvPr>
            <p:ph idx="12" type="sldNum"/>
          </p:nvPr>
        </p:nvSpPr>
        <p:spPr>
          <a:xfrm>
            <a:off x="4023093" y="8917423"/>
            <a:ext cx="3077739" cy="471054"/>
          </a:xfrm>
          <a:prstGeom prst="rect">
            <a:avLst/>
          </a:prstGeom>
          <a:noFill/>
          <a:ln>
            <a:noFill/>
          </a:ln>
        </p:spPr>
        <p:txBody>
          <a:bodyPr anchorCtr="0" anchor="b" bIns="47100" lIns="94225" spcFirstLastPara="1" rIns="94225" wrap="square" tIns="471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7:notes"/>
          <p:cNvSpPr/>
          <p:nvPr>
            <p:ph idx="2" type="sldImg"/>
          </p:nvPr>
        </p:nvSpPr>
        <p:spPr>
          <a:xfrm>
            <a:off x="735013" y="1173163"/>
            <a:ext cx="5632450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2" name="Google Shape;232;p7:notes"/>
          <p:cNvSpPr txBox="1"/>
          <p:nvPr>
            <p:ph idx="1" type="body"/>
          </p:nvPr>
        </p:nvSpPr>
        <p:spPr>
          <a:xfrm>
            <a:off x="710248" y="4518203"/>
            <a:ext cx="5681980" cy="369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7100" lIns="94225" spcFirstLastPara="1" rIns="94225" wrap="square" tIns="47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7:notes"/>
          <p:cNvSpPr txBox="1"/>
          <p:nvPr>
            <p:ph idx="12" type="sldNum"/>
          </p:nvPr>
        </p:nvSpPr>
        <p:spPr>
          <a:xfrm>
            <a:off x="4023093" y="8917423"/>
            <a:ext cx="3077739" cy="471054"/>
          </a:xfrm>
          <a:prstGeom prst="rect">
            <a:avLst/>
          </a:prstGeom>
          <a:noFill/>
          <a:ln>
            <a:noFill/>
          </a:ln>
        </p:spPr>
        <p:txBody>
          <a:bodyPr anchorCtr="0" anchor="b" bIns="47100" lIns="94225" spcFirstLastPara="1" rIns="94225" wrap="square" tIns="471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8:notes"/>
          <p:cNvSpPr/>
          <p:nvPr>
            <p:ph idx="2" type="sldImg"/>
          </p:nvPr>
        </p:nvSpPr>
        <p:spPr>
          <a:xfrm>
            <a:off x="735013" y="1173163"/>
            <a:ext cx="5632450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9" name="Google Shape;239;p8:notes"/>
          <p:cNvSpPr txBox="1"/>
          <p:nvPr>
            <p:ph idx="1" type="body"/>
          </p:nvPr>
        </p:nvSpPr>
        <p:spPr>
          <a:xfrm>
            <a:off x="710248" y="4518203"/>
            <a:ext cx="5681980" cy="369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7100" lIns="94225" spcFirstLastPara="1" rIns="94225" wrap="square" tIns="47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8:notes"/>
          <p:cNvSpPr txBox="1"/>
          <p:nvPr>
            <p:ph idx="12" type="sldNum"/>
          </p:nvPr>
        </p:nvSpPr>
        <p:spPr>
          <a:xfrm>
            <a:off x="4023093" y="8917423"/>
            <a:ext cx="3077739" cy="471054"/>
          </a:xfrm>
          <a:prstGeom prst="rect">
            <a:avLst/>
          </a:prstGeom>
          <a:noFill/>
          <a:ln>
            <a:noFill/>
          </a:ln>
        </p:spPr>
        <p:txBody>
          <a:bodyPr anchorCtr="0" anchor="b" bIns="47100" lIns="94225" spcFirstLastPara="1" rIns="94225" wrap="square" tIns="471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9:notes"/>
          <p:cNvSpPr/>
          <p:nvPr>
            <p:ph idx="2" type="sldImg"/>
          </p:nvPr>
        </p:nvSpPr>
        <p:spPr>
          <a:xfrm>
            <a:off x="735013" y="1173163"/>
            <a:ext cx="5632450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8" name="Google Shape;278;p9:notes"/>
          <p:cNvSpPr txBox="1"/>
          <p:nvPr>
            <p:ph idx="1" type="body"/>
          </p:nvPr>
        </p:nvSpPr>
        <p:spPr>
          <a:xfrm>
            <a:off x="710248" y="4518203"/>
            <a:ext cx="5681980" cy="369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7100" lIns="94225" spcFirstLastPara="1" rIns="94225" wrap="square" tIns="47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9:notes"/>
          <p:cNvSpPr txBox="1"/>
          <p:nvPr>
            <p:ph idx="12" type="sldNum"/>
          </p:nvPr>
        </p:nvSpPr>
        <p:spPr>
          <a:xfrm>
            <a:off x="4023093" y="8917423"/>
            <a:ext cx="3077739" cy="471054"/>
          </a:xfrm>
          <a:prstGeom prst="rect">
            <a:avLst/>
          </a:prstGeom>
          <a:noFill/>
          <a:ln>
            <a:noFill/>
          </a:ln>
        </p:spPr>
        <p:txBody>
          <a:bodyPr anchorCtr="0" anchor="b" bIns="47100" lIns="94225" spcFirstLastPara="1" rIns="94225" wrap="square" tIns="471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1f70f486f1e_0_6:notes"/>
          <p:cNvSpPr/>
          <p:nvPr>
            <p:ph idx="2" type="sldImg"/>
          </p:nvPr>
        </p:nvSpPr>
        <p:spPr>
          <a:xfrm>
            <a:off x="413142" y="704456"/>
            <a:ext cx="6276000" cy="3520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6" name="Google Shape;286;g1f70f486f1e_0_6:notes"/>
          <p:cNvSpPr txBox="1"/>
          <p:nvPr>
            <p:ph idx="1" type="body"/>
          </p:nvPr>
        </p:nvSpPr>
        <p:spPr>
          <a:xfrm>
            <a:off x="710247" y="4459526"/>
            <a:ext cx="5682000" cy="42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7125" lIns="94275" spcFirstLastPara="1" rIns="94275" wrap="square" tIns="47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g1f70f486f1e_0_6:notes"/>
          <p:cNvSpPr txBox="1"/>
          <p:nvPr>
            <p:ph idx="12" type="sldNum"/>
          </p:nvPr>
        </p:nvSpPr>
        <p:spPr>
          <a:xfrm>
            <a:off x="4023094" y="8917421"/>
            <a:ext cx="3077700" cy="469500"/>
          </a:xfrm>
          <a:prstGeom prst="rect">
            <a:avLst/>
          </a:prstGeom>
          <a:noFill/>
          <a:ln>
            <a:noFill/>
          </a:ln>
        </p:spPr>
        <p:txBody>
          <a:bodyPr anchorCtr="0" anchor="b" bIns="47125" lIns="94275" spcFirstLastPara="1" rIns="94275" wrap="square" tIns="471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1f70f486f1e_0_43:notes"/>
          <p:cNvSpPr/>
          <p:nvPr>
            <p:ph idx="2" type="sldImg"/>
          </p:nvPr>
        </p:nvSpPr>
        <p:spPr>
          <a:xfrm>
            <a:off x="413142" y="704456"/>
            <a:ext cx="6276000" cy="3520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3" name="Google Shape;293;g1f70f486f1e_0_43:notes"/>
          <p:cNvSpPr txBox="1"/>
          <p:nvPr>
            <p:ph idx="1" type="body"/>
          </p:nvPr>
        </p:nvSpPr>
        <p:spPr>
          <a:xfrm>
            <a:off x="710247" y="4459526"/>
            <a:ext cx="5682000" cy="42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7125" lIns="94275" spcFirstLastPara="1" rIns="94275" wrap="square" tIns="47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g1f70f486f1e_0_43:notes"/>
          <p:cNvSpPr txBox="1"/>
          <p:nvPr>
            <p:ph idx="12" type="sldNum"/>
          </p:nvPr>
        </p:nvSpPr>
        <p:spPr>
          <a:xfrm>
            <a:off x="4023094" y="8917421"/>
            <a:ext cx="3077700" cy="469500"/>
          </a:xfrm>
          <a:prstGeom prst="rect">
            <a:avLst/>
          </a:prstGeom>
          <a:noFill/>
          <a:ln>
            <a:noFill/>
          </a:ln>
        </p:spPr>
        <p:txBody>
          <a:bodyPr anchorCtr="0" anchor="b" bIns="47125" lIns="94275" spcFirstLastPara="1" rIns="94275" wrap="square" tIns="471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0:notes"/>
          <p:cNvSpPr/>
          <p:nvPr>
            <p:ph idx="2" type="sldImg"/>
          </p:nvPr>
        </p:nvSpPr>
        <p:spPr>
          <a:xfrm>
            <a:off x="735013" y="1173163"/>
            <a:ext cx="5632450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2" name="Google Shape;302;p10:notes"/>
          <p:cNvSpPr txBox="1"/>
          <p:nvPr>
            <p:ph idx="1" type="body"/>
          </p:nvPr>
        </p:nvSpPr>
        <p:spPr>
          <a:xfrm>
            <a:off x="710248" y="4518203"/>
            <a:ext cx="5681980" cy="369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7100" lIns="94225" spcFirstLastPara="1" rIns="94225" wrap="square" tIns="47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10:notes"/>
          <p:cNvSpPr txBox="1"/>
          <p:nvPr>
            <p:ph idx="12" type="sldNum"/>
          </p:nvPr>
        </p:nvSpPr>
        <p:spPr>
          <a:xfrm>
            <a:off x="4023093" y="8917423"/>
            <a:ext cx="3077739" cy="471054"/>
          </a:xfrm>
          <a:prstGeom prst="rect">
            <a:avLst/>
          </a:prstGeom>
          <a:noFill/>
          <a:ln>
            <a:noFill/>
          </a:ln>
        </p:spPr>
        <p:txBody>
          <a:bodyPr anchorCtr="0" anchor="b" bIns="47100" lIns="94225" spcFirstLastPara="1" rIns="94225" wrap="square" tIns="471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3" name="Google Shape;93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f70f486f1e_0_40"/>
          <p:cNvSpPr txBox="1"/>
          <p:nvPr>
            <p:ph type="title"/>
          </p:nvPr>
        </p:nvSpPr>
        <p:spPr>
          <a:xfrm>
            <a:off x="2032000" y="274638"/>
            <a:ext cx="95505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Gothic"/>
              <a:buNone/>
              <a:defRPr b="0" i="0" sz="4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8" name="Google Shape;98;g1f70f486f1e_0_40"/>
          <p:cNvSpPr txBox="1"/>
          <p:nvPr>
            <p:ph idx="1" type="body"/>
          </p:nvPr>
        </p:nvSpPr>
        <p:spPr>
          <a:xfrm>
            <a:off x="609600" y="1752600"/>
            <a:ext cx="10972800" cy="41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5F7FC"/>
            </a:gs>
            <a:gs pos="74000">
              <a:srgbClr val="A9BEE4"/>
            </a:gs>
            <a:gs pos="83000">
              <a:srgbClr val="A9BEE4"/>
            </a:gs>
            <a:gs pos="100000">
              <a:srgbClr val="C5D3ED"/>
            </a:gs>
          </a:gsLst>
          <a:lin ang="5400000" scaled="0"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5F7FC"/>
            </a:gs>
            <a:gs pos="74000">
              <a:srgbClr val="A9BEE4"/>
            </a:gs>
            <a:gs pos="83000">
              <a:srgbClr val="A9BEE4"/>
            </a:gs>
            <a:gs pos="100000">
              <a:srgbClr val="C5D3ED"/>
            </a:gs>
          </a:gsLst>
          <a:lin ang="5400000" scaled="0"/>
        </a:gra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hyperlink" Target="https://youtu.be/v8pEmMiNHHM?t=203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Relationship Id="rId4" Type="http://schemas.openxmlformats.org/officeDocument/2006/relationships/image" Target="../media/image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"/>
          <p:cNvSpPr txBox="1"/>
          <p:nvPr>
            <p:ph type="ctrTitle"/>
          </p:nvPr>
        </p:nvSpPr>
        <p:spPr>
          <a:xfrm>
            <a:off x="6746628" y="1783959"/>
            <a:ext cx="4645250" cy="288911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aleway"/>
              <a:buNone/>
            </a:pPr>
            <a:r>
              <a:rPr lang="en-US" sz="36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Better Together: The Power of Global Library Connections</a:t>
            </a:r>
            <a:br>
              <a:rPr lang="en-US" sz="36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</a:br>
            <a:br>
              <a:rPr lang="en-US" sz="36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en-US" sz="36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March 7, 2023</a:t>
            </a:r>
            <a:endParaRPr/>
          </a:p>
        </p:txBody>
      </p:sp>
      <p:sp>
        <p:nvSpPr>
          <p:cNvPr id="106" name="Google Shape;106;p1"/>
          <p:cNvSpPr/>
          <p:nvPr/>
        </p:nvSpPr>
        <p:spPr>
          <a:xfrm flipH="1">
            <a:off x="0" y="0"/>
            <a:ext cx="6172782" cy="6858000"/>
          </a:xfrm>
          <a:custGeom>
            <a:rect b="b" l="l" r="r" t="t"/>
            <a:pathLst>
              <a:path extrusionOk="0" h="6858000" w="6172782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chemeClr val="lt1">
              <a:alpha val="8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"/>
          <p:cNvSpPr/>
          <p:nvPr/>
        </p:nvSpPr>
        <p:spPr>
          <a:xfrm>
            <a:off x="0" y="0"/>
            <a:ext cx="6024154" cy="6858000"/>
          </a:xfrm>
          <a:custGeom>
            <a:rect b="b" l="l" r="r" t="t"/>
            <a:pathLst>
              <a:path extrusionOk="0" h="6858000" w="6024154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Google Shape;10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0122" y="453693"/>
            <a:ext cx="3086028" cy="3636747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"/>
          <p:cNvSpPr txBox="1"/>
          <p:nvPr/>
        </p:nvSpPr>
        <p:spPr>
          <a:xfrm>
            <a:off x="5297554" y="5396204"/>
            <a:ext cx="6094324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https://youtu.be/v8pEmMiNHHM?t=203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"/>
          <p:cNvSpPr/>
          <p:nvPr/>
        </p:nvSpPr>
        <p:spPr>
          <a:xfrm>
            <a:off x="484096" y="470925"/>
            <a:ext cx="4381009" cy="5892104"/>
          </a:xfrm>
          <a:custGeom>
            <a:rect b="b" l="l" r="r" t="t"/>
            <a:pathLst>
              <a:path extrusionOk="0" h="5892104" w="4381009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2"/>
          <p:cNvSpPr txBox="1"/>
          <p:nvPr>
            <p:ph type="title"/>
          </p:nvPr>
        </p:nvSpPr>
        <p:spPr>
          <a:xfrm>
            <a:off x="863029" y="1012004"/>
            <a:ext cx="3416158" cy="47954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</a:pPr>
            <a:r>
              <a:rPr lang="en-US">
                <a:solidFill>
                  <a:srgbClr val="FFFFFF"/>
                </a:solidFill>
              </a:rPr>
              <a:t>Denver Sister Cities International</a:t>
            </a:r>
            <a:endParaRPr/>
          </a:p>
        </p:txBody>
      </p:sp>
      <p:grpSp>
        <p:nvGrpSpPr>
          <p:cNvPr id="117" name="Google Shape;117;p2"/>
          <p:cNvGrpSpPr/>
          <p:nvPr/>
        </p:nvGrpSpPr>
        <p:grpSpPr>
          <a:xfrm>
            <a:off x="5194300" y="1583858"/>
            <a:ext cx="6513603" cy="3659557"/>
            <a:chOff x="0" y="1112934"/>
            <a:chExt cx="6513603" cy="3659557"/>
          </a:xfrm>
        </p:grpSpPr>
        <p:cxnSp>
          <p:nvCxnSpPr>
            <p:cNvPr id="118" name="Google Shape;118;p2"/>
            <p:cNvCxnSpPr/>
            <p:nvPr/>
          </p:nvCxnSpPr>
          <p:spPr>
            <a:xfrm>
              <a:off x="0" y="2942713"/>
              <a:ext cx="6513603" cy="0"/>
            </a:xfrm>
            <a:prstGeom prst="straightConnector1">
              <a:avLst/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19" name="Google Shape;119;p2"/>
            <p:cNvSpPr/>
            <p:nvPr/>
          </p:nvSpPr>
          <p:spPr>
            <a:xfrm>
              <a:off x="74168" y="1824482"/>
              <a:ext cx="1041158" cy="706251"/>
            </a:xfrm>
            <a:prstGeom prst="rect">
              <a:avLst/>
            </a:prstGeom>
            <a:solidFill>
              <a:srgbClr val="599BD5"/>
            </a:solidFill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2"/>
            <p:cNvSpPr txBox="1"/>
            <p:nvPr/>
          </p:nvSpPr>
          <p:spPr>
            <a:xfrm>
              <a:off x="74168" y="1824482"/>
              <a:ext cx="1041158" cy="7062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1100" lIns="71100" spcFirstLastPara="1" rIns="71100" wrap="square" tIns="71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b="1" lang="en-US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1948</a:t>
              </a:r>
              <a:endParaRPr/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74168" y="1112934"/>
              <a:ext cx="1041158" cy="711548"/>
            </a:xfrm>
            <a:prstGeom prst="rect">
              <a:avLst/>
            </a:prstGeom>
            <a:solidFill>
              <a:srgbClr val="CFDEEF">
                <a:alpha val="89803"/>
              </a:srgbClr>
            </a:solidFill>
            <a:ln cap="flat" cmpd="sng" w="12700">
              <a:solidFill>
                <a:srgbClr val="CFDEEF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2"/>
            <p:cNvSpPr txBox="1"/>
            <p:nvPr/>
          </p:nvSpPr>
          <p:spPr>
            <a:xfrm>
              <a:off x="74168" y="1112934"/>
              <a:ext cx="1041158" cy="7115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300" lIns="114300" spcFirstLastPara="1" rIns="114300" wrap="square" tIns="1143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en-US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Brest, France</a:t>
              </a:r>
              <a:endParaRPr/>
            </a:p>
          </p:txBody>
        </p:sp>
        <p:cxnSp>
          <p:nvCxnSpPr>
            <p:cNvPr id="123" name="Google Shape;123;p2"/>
            <p:cNvCxnSpPr/>
            <p:nvPr/>
          </p:nvCxnSpPr>
          <p:spPr>
            <a:xfrm>
              <a:off x="594748" y="2530733"/>
              <a:ext cx="0" cy="411979"/>
            </a:xfrm>
            <a:prstGeom prst="straightConnector1">
              <a:avLst/>
            </a:prstGeom>
            <a:noFill/>
            <a:ln cap="flat" cmpd="sng" w="9525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24" name="Google Shape;124;p2"/>
            <p:cNvSpPr/>
            <p:nvPr/>
          </p:nvSpPr>
          <p:spPr>
            <a:xfrm>
              <a:off x="665736" y="3354692"/>
              <a:ext cx="1041158" cy="706251"/>
            </a:xfrm>
            <a:prstGeom prst="rect">
              <a:avLst/>
            </a:prstGeom>
            <a:solidFill>
              <a:srgbClr val="56B0D0"/>
            </a:solidFill>
            <a:ln cap="flat" cmpd="sng" w="12700">
              <a:solidFill>
                <a:srgbClr val="56B0D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2"/>
            <p:cNvSpPr txBox="1"/>
            <p:nvPr/>
          </p:nvSpPr>
          <p:spPr>
            <a:xfrm>
              <a:off x="665736" y="3354692"/>
              <a:ext cx="1041158" cy="7062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1100" lIns="71100" spcFirstLastPara="1" rIns="71100" wrap="square" tIns="71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b="1" lang="en-US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1960</a:t>
              </a:r>
              <a:endParaRPr/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665736" y="4060943"/>
              <a:ext cx="1041158" cy="711548"/>
            </a:xfrm>
            <a:prstGeom prst="rect">
              <a:avLst/>
            </a:prstGeom>
            <a:solidFill>
              <a:srgbClr val="CDE2ED">
                <a:alpha val="89803"/>
              </a:srgbClr>
            </a:solidFill>
            <a:ln cap="flat" cmpd="sng" w="12700">
              <a:solidFill>
                <a:srgbClr val="CDE2ED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2"/>
            <p:cNvSpPr txBox="1"/>
            <p:nvPr/>
          </p:nvSpPr>
          <p:spPr>
            <a:xfrm>
              <a:off x="665736" y="4060943"/>
              <a:ext cx="1041158" cy="7115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300" lIns="114300" spcFirstLastPara="1" rIns="114300" wrap="square" tIns="1143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en-US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Takayama, Japan</a:t>
              </a:r>
              <a:endParaRPr/>
            </a:p>
          </p:txBody>
        </p:sp>
        <p:cxnSp>
          <p:nvCxnSpPr>
            <p:cNvPr id="128" name="Google Shape;128;p2"/>
            <p:cNvCxnSpPr/>
            <p:nvPr/>
          </p:nvCxnSpPr>
          <p:spPr>
            <a:xfrm>
              <a:off x="1186315" y="2942712"/>
              <a:ext cx="0" cy="411979"/>
            </a:xfrm>
            <a:prstGeom prst="straightConnector1">
              <a:avLst/>
            </a:prstGeom>
            <a:noFill/>
            <a:ln cap="flat" cmpd="sng" w="9525">
              <a:solidFill>
                <a:srgbClr val="56B0D0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29" name="Google Shape;129;p2"/>
            <p:cNvSpPr/>
            <p:nvPr/>
          </p:nvSpPr>
          <p:spPr>
            <a:xfrm rot="2700000">
              <a:off x="548970" y="2896935"/>
              <a:ext cx="91555" cy="91555"/>
            </a:xfrm>
            <a:prstGeom prst="rect">
              <a:avLst/>
            </a:prstGeom>
            <a:solidFill>
              <a:srgbClr val="599BD5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2"/>
            <p:cNvSpPr/>
            <p:nvPr/>
          </p:nvSpPr>
          <p:spPr>
            <a:xfrm rot="2700000">
              <a:off x="1140537" y="2896935"/>
              <a:ext cx="91555" cy="91555"/>
            </a:xfrm>
            <a:prstGeom prst="rect">
              <a:avLst/>
            </a:prstGeom>
            <a:solidFill>
              <a:srgbClr val="56B0D0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1257303" y="1824482"/>
              <a:ext cx="1041158" cy="706251"/>
            </a:xfrm>
            <a:prstGeom prst="rect">
              <a:avLst/>
            </a:prstGeom>
            <a:solidFill>
              <a:srgbClr val="53C5CC"/>
            </a:solidFill>
            <a:ln cap="flat" cmpd="sng" w="12700">
              <a:solidFill>
                <a:srgbClr val="53C5CC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2"/>
            <p:cNvSpPr txBox="1"/>
            <p:nvPr/>
          </p:nvSpPr>
          <p:spPr>
            <a:xfrm>
              <a:off x="1257303" y="1824482"/>
              <a:ext cx="1041158" cy="7062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1100" lIns="71100" spcFirstLastPara="1" rIns="71100" wrap="square" tIns="71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b="1" lang="en-US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1975</a:t>
              </a:r>
              <a:endParaRPr/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1257303" y="1112934"/>
              <a:ext cx="1041158" cy="711548"/>
            </a:xfrm>
            <a:prstGeom prst="rect">
              <a:avLst/>
            </a:prstGeom>
            <a:solidFill>
              <a:srgbClr val="CDE6EC">
                <a:alpha val="89803"/>
              </a:srgbClr>
            </a:solidFill>
            <a:ln cap="flat" cmpd="sng" w="12700">
              <a:solidFill>
                <a:srgbClr val="CDE6EC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2"/>
            <p:cNvSpPr txBox="1"/>
            <p:nvPr/>
          </p:nvSpPr>
          <p:spPr>
            <a:xfrm>
              <a:off x="1257303" y="1112934"/>
              <a:ext cx="1041158" cy="7115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300" lIns="114300" spcFirstLastPara="1" rIns="114300" wrap="square" tIns="1143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en-US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Nairobi, Kenya</a:t>
              </a:r>
              <a:endParaRPr/>
            </a:p>
          </p:txBody>
        </p:sp>
        <p:cxnSp>
          <p:nvCxnSpPr>
            <p:cNvPr id="135" name="Google Shape;135;p2"/>
            <p:cNvCxnSpPr/>
            <p:nvPr/>
          </p:nvCxnSpPr>
          <p:spPr>
            <a:xfrm>
              <a:off x="1777883" y="2530733"/>
              <a:ext cx="0" cy="411979"/>
            </a:xfrm>
            <a:prstGeom prst="straightConnector1">
              <a:avLst/>
            </a:prstGeom>
            <a:noFill/>
            <a:ln cap="flat" cmpd="sng" w="9525">
              <a:solidFill>
                <a:srgbClr val="53C5CC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36" name="Google Shape;136;p2"/>
            <p:cNvSpPr/>
            <p:nvPr/>
          </p:nvSpPr>
          <p:spPr>
            <a:xfrm>
              <a:off x="1848871" y="3354692"/>
              <a:ext cx="1041158" cy="706251"/>
            </a:xfrm>
            <a:prstGeom prst="rect">
              <a:avLst/>
            </a:prstGeom>
            <a:solidFill>
              <a:srgbClr val="50C9B6"/>
            </a:solidFill>
            <a:ln cap="flat" cmpd="sng" w="12700">
              <a:solidFill>
                <a:srgbClr val="50C9B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2"/>
            <p:cNvSpPr txBox="1"/>
            <p:nvPr/>
          </p:nvSpPr>
          <p:spPr>
            <a:xfrm>
              <a:off x="1848871" y="3354692"/>
              <a:ext cx="1041158" cy="7062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1100" lIns="71100" spcFirstLastPara="1" rIns="71100" wrap="square" tIns="71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b="1" lang="en-US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1977</a:t>
              </a:r>
              <a:endParaRPr/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1848871" y="4060943"/>
              <a:ext cx="1041158" cy="711548"/>
            </a:xfrm>
            <a:prstGeom prst="rect">
              <a:avLst/>
            </a:prstGeom>
            <a:solidFill>
              <a:srgbClr val="CDEAE8">
                <a:alpha val="89803"/>
              </a:srgbClr>
            </a:solidFill>
            <a:ln cap="flat" cmpd="sng" w="12700">
              <a:solidFill>
                <a:srgbClr val="CDEAE8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2"/>
            <p:cNvSpPr txBox="1"/>
            <p:nvPr/>
          </p:nvSpPr>
          <p:spPr>
            <a:xfrm>
              <a:off x="1848871" y="4060943"/>
              <a:ext cx="1041158" cy="7115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300" lIns="114300" spcFirstLastPara="1" rIns="114300" wrap="square" tIns="1143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en-US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Karmiel, Israel</a:t>
              </a:r>
              <a:endParaRPr/>
            </a:p>
          </p:txBody>
        </p:sp>
        <p:cxnSp>
          <p:nvCxnSpPr>
            <p:cNvPr id="140" name="Google Shape;140;p2"/>
            <p:cNvCxnSpPr/>
            <p:nvPr/>
          </p:nvCxnSpPr>
          <p:spPr>
            <a:xfrm>
              <a:off x="2369450" y="2942712"/>
              <a:ext cx="0" cy="411979"/>
            </a:xfrm>
            <a:prstGeom prst="straightConnector1">
              <a:avLst/>
            </a:prstGeom>
            <a:noFill/>
            <a:ln cap="flat" cmpd="sng" w="9525">
              <a:solidFill>
                <a:srgbClr val="50C9B6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41" name="Google Shape;141;p2"/>
            <p:cNvSpPr/>
            <p:nvPr/>
          </p:nvSpPr>
          <p:spPr>
            <a:xfrm rot="2700000">
              <a:off x="1732105" y="2896935"/>
              <a:ext cx="91555" cy="91555"/>
            </a:xfrm>
            <a:prstGeom prst="rect">
              <a:avLst/>
            </a:prstGeom>
            <a:solidFill>
              <a:srgbClr val="53C5CC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2"/>
            <p:cNvSpPr/>
            <p:nvPr/>
          </p:nvSpPr>
          <p:spPr>
            <a:xfrm rot="2700000">
              <a:off x="2323672" y="2896935"/>
              <a:ext cx="91555" cy="91555"/>
            </a:xfrm>
            <a:prstGeom prst="rect">
              <a:avLst/>
            </a:prstGeom>
            <a:solidFill>
              <a:srgbClr val="50C9B6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2440438" y="1824482"/>
              <a:ext cx="1041158" cy="706251"/>
            </a:xfrm>
            <a:prstGeom prst="rect">
              <a:avLst/>
            </a:prstGeom>
            <a:solidFill>
              <a:srgbClr val="4DC59A"/>
            </a:solidFill>
            <a:ln cap="flat" cmpd="sng" w="12700">
              <a:solidFill>
                <a:srgbClr val="4DC59A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2"/>
            <p:cNvSpPr txBox="1"/>
            <p:nvPr/>
          </p:nvSpPr>
          <p:spPr>
            <a:xfrm>
              <a:off x="2440438" y="1824482"/>
              <a:ext cx="1041158" cy="7062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1100" lIns="71100" spcFirstLastPara="1" rIns="71100" wrap="square" tIns="71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b="1" lang="en-US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1983</a:t>
              </a:r>
              <a:endParaRPr/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2440438" y="1112934"/>
              <a:ext cx="1041158" cy="711548"/>
            </a:xfrm>
            <a:prstGeom prst="rect">
              <a:avLst/>
            </a:prstGeom>
            <a:solidFill>
              <a:srgbClr val="CDE8E1">
                <a:alpha val="89803"/>
              </a:srgbClr>
            </a:solidFill>
            <a:ln cap="flat" cmpd="sng" w="12700">
              <a:solidFill>
                <a:srgbClr val="CDE8E1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2"/>
            <p:cNvSpPr txBox="1"/>
            <p:nvPr/>
          </p:nvSpPr>
          <p:spPr>
            <a:xfrm>
              <a:off x="2440438" y="1112934"/>
              <a:ext cx="1041158" cy="7115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300" lIns="114300" spcFirstLastPara="1" rIns="114300" wrap="square" tIns="1143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en-US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Cuernavaca, Mexico</a:t>
              </a:r>
              <a:endParaRPr/>
            </a:p>
          </p:txBody>
        </p:sp>
        <p:cxnSp>
          <p:nvCxnSpPr>
            <p:cNvPr id="147" name="Google Shape;147;p2"/>
            <p:cNvCxnSpPr/>
            <p:nvPr/>
          </p:nvCxnSpPr>
          <p:spPr>
            <a:xfrm>
              <a:off x="2961018" y="2530733"/>
              <a:ext cx="0" cy="411979"/>
            </a:xfrm>
            <a:prstGeom prst="straightConnector1">
              <a:avLst/>
            </a:prstGeom>
            <a:noFill/>
            <a:ln cap="flat" cmpd="sng" w="9525">
              <a:solidFill>
                <a:srgbClr val="4DC59A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48" name="Google Shape;148;p2"/>
            <p:cNvSpPr/>
            <p:nvPr/>
          </p:nvSpPr>
          <p:spPr>
            <a:xfrm>
              <a:off x="3032006" y="3354692"/>
              <a:ext cx="1041158" cy="706251"/>
            </a:xfrm>
            <a:prstGeom prst="rect">
              <a:avLst/>
            </a:prstGeom>
            <a:solidFill>
              <a:srgbClr val="4BC17E"/>
            </a:solidFill>
            <a:ln cap="flat" cmpd="sng" w="12700">
              <a:solidFill>
                <a:srgbClr val="4BC17E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2"/>
            <p:cNvSpPr txBox="1"/>
            <p:nvPr/>
          </p:nvSpPr>
          <p:spPr>
            <a:xfrm>
              <a:off x="3032006" y="3354692"/>
              <a:ext cx="1041158" cy="7062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1100" lIns="71100" spcFirstLastPara="1" rIns="71100" wrap="square" tIns="71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b="1" lang="en-US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1983</a:t>
              </a:r>
              <a:endParaRPr/>
            </a:p>
          </p:txBody>
        </p:sp>
        <p:sp>
          <p:nvSpPr>
            <p:cNvPr id="150" name="Google Shape;150;p2"/>
            <p:cNvSpPr/>
            <p:nvPr/>
          </p:nvSpPr>
          <p:spPr>
            <a:xfrm>
              <a:off x="3032006" y="4060943"/>
              <a:ext cx="1041158" cy="711548"/>
            </a:xfrm>
            <a:prstGeom prst="rect">
              <a:avLst/>
            </a:prstGeom>
            <a:solidFill>
              <a:srgbClr val="CDE7DA">
                <a:alpha val="89803"/>
              </a:srgbClr>
            </a:solidFill>
            <a:ln cap="flat" cmpd="sng" w="12700">
              <a:solidFill>
                <a:srgbClr val="CDE7DA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2"/>
            <p:cNvSpPr txBox="1"/>
            <p:nvPr/>
          </p:nvSpPr>
          <p:spPr>
            <a:xfrm>
              <a:off x="3032006" y="4060943"/>
              <a:ext cx="1041158" cy="7115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300" lIns="114300" spcFirstLastPara="1" rIns="114300" wrap="square" tIns="1143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en-US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Potenza, Italy</a:t>
              </a:r>
              <a:endParaRPr/>
            </a:p>
          </p:txBody>
        </p:sp>
        <p:cxnSp>
          <p:nvCxnSpPr>
            <p:cNvPr id="152" name="Google Shape;152;p2"/>
            <p:cNvCxnSpPr/>
            <p:nvPr/>
          </p:nvCxnSpPr>
          <p:spPr>
            <a:xfrm>
              <a:off x="3552585" y="2942712"/>
              <a:ext cx="0" cy="411979"/>
            </a:xfrm>
            <a:prstGeom prst="straightConnector1">
              <a:avLst/>
            </a:prstGeom>
            <a:noFill/>
            <a:ln cap="flat" cmpd="sng" w="9525">
              <a:solidFill>
                <a:srgbClr val="4BC17E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53" name="Google Shape;153;p2"/>
            <p:cNvSpPr/>
            <p:nvPr/>
          </p:nvSpPr>
          <p:spPr>
            <a:xfrm rot="2700000">
              <a:off x="2915240" y="2896935"/>
              <a:ext cx="91555" cy="91555"/>
            </a:xfrm>
            <a:prstGeom prst="rect">
              <a:avLst/>
            </a:prstGeom>
            <a:solidFill>
              <a:srgbClr val="4DC59A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2"/>
            <p:cNvSpPr/>
            <p:nvPr/>
          </p:nvSpPr>
          <p:spPr>
            <a:xfrm rot="2700000">
              <a:off x="3506807" y="2896935"/>
              <a:ext cx="91555" cy="91555"/>
            </a:xfrm>
            <a:prstGeom prst="rect">
              <a:avLst/>
            </a:prstGeom>
            <a:solidFill>
              <a:srgbClr val="4BC17E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2"/>
            <p:cNvSpPr/>
            <p:nvPr/>
          </p:nvSpPr>
          <p:spPr>
            <a:xfrm>
              <a:off x="3623573" y="1824482"/>
              <a:ext cx="1041158" cy="706251"/>
            </a:xfrm>
            <a:prstGeom prst="rect">
              <a:avLst/>
            </a:prstGeom>
            <a:solidFill>
              <a:srgbClr val="48BD62"/>
            </a:solidFill>
            <a:ln cap="flat" cmpd="sng" w="12700">
              <a:solidFill>
                <a:srgbClr val="48BD6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2"/>
            <p:cNvSpPr txBox="1"/>
            <p:nvPr/>
          </p:nvSpPr>
          <p:spPr>
            <a:xfrm>
              <a:off x="3623573" y="1824482"/>
              <a:ext cx="1041158" cy="7062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1100" lIns="71100" spcFirstLastPara="1" rIns="71100" wrap="square" tIns="71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b="1" lang="en-US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1984</a:t>
              </a:r>
              <a:endParaRPr/>
            </a:p>
          </p:txBody>
        </p:sp>
        <p:sp>
          <p:nvSpPr>
            <p:cNvPr id="157" name="Google Shape;157;p2"/>
            <p:cNvSpPr/>
            <p:nvPr/>
          </p:nvSpPr>
          <p:spPr>
            <a:xfrm>
              <a:off x="3623573" y="1112934"/>
              <a:ext cx="1041158" cy="711548"/>
            </a:xfrm>
            <a:prstGeom prst="rect">
              <a:avLst/>
            </a:prstGeom>
            <a:solidFill>
              <a:srgbClr val="CCE6D4">
                <a:alpha val="89803"/>
              </a:srgbClr>
            </a:solidFill>
            <a:ln cap="flat" cmpd="sng" w="12700">
              <a:solidFill>
                <a:srgbClr val="CCE6D4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2"/>
            <p:cNvSpPr txBox="1"/>
            <p:nvPr/>
          </p:nvSpPr>
          <p:spPr>
            <a:xfrm>
              <a:off x="3623573" y="1112934"/>
              <a:ext cx="1041158" cy="7115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300" lIns="114300" spcFirstLastPara="1" rIns="114300" wrap="square" tIns="1143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en-US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Chennai, India</a:t>
              </a:r>
              <a:endParaRPr/>
            </a:p>
          </p:txBody>
        </p:sp>
        <p:cxnSp>
          <p:nvCxnSpPr>
            <p:cNvPr id="159" name="Google Shape;159;p2"/>
            <p:cNvCxnSpPr/>
            <p:nvPr/>
          </p:nvCxnSpPr>
          <p:spPr>
            <a:xfrm>
              <a:off x="4144153" y="2530733"/>
              <a:ext cx="0" cy="411979"/>
            </a:xfrm>
            <a:prstGeom prst="straightConnector1">
              <a:avLst/>
            </a:prstGeom>
            <a:noFill/>
            <a:ln cap="flat" cmpd="sng" w="9525">
              <a:solidFill>
                <a:srgbClr val="48BD6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60" name="Google Shape;160;p2"/>
            <p:cNvSpPr/>
            <p:nvPr/>
          </p:nvSpPr>
          <p:spPr>
            <a:xfrm>
              <a:off x="4215141" y="3354692"/>
              <a:ext cx="1041158" cy="706251"/>
            </a:xfrm>
            <a:prstGeom prst="rect">
              <a:avLst/>
            </a:prstGeom>
            <a:solidFill>
              <a:srgbClr val="46B947"/>
            </a:solidFill>
            <a:ln cap="flat" cmpd="sng" w="12700">
              <a:solidFill>
                <a:srgbClr val="46B94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2"/>
            <p:cNvSpPr txBox="1"/>
            <p:nvPr/>
          </p:nvSpPr>
          <p:spPr>
            <a:xfrm>
              <a:off x="4215141" y="3354692"/>
              <a:ext cx="1041158" cy="7062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1100" lIns="71100" spcFirstLastPara="1" rIns="71100" wrap="square" tIns="71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b="1" lang="en-US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1986</a:t>
              </a:r>
              <a:endParaRPr/>
            </a:p>
          </p:txBody>
        </p:sp>
        <p:sp>
          <p:nvSpPr>
            <p:cNvPr id="162" name="Google Shape;162;p2"/>
            <p:cNvSpPr/>
            <p:nvPr/>
          </p:nvSpPr>
          <p:spPr>
            <a:xfrm>
              <a:off x="4215141" y="4060943"/>
              <a:ext cx="1041158" cy="711548"/>
            </a:xfrm>
            <a:prstGeom prst="rect">
              <a:avLst/>
            </a:prstGeom>
            <a:solidFill>
              <a:srgbClr val="CCE5CE">
                <a:alpha val="89803"/>
              </a:srgbClr>
            </a:solidFill>
            <a:ln cap="flat" cmpd="sng" w="12700">
              <a:solidFill>
                <a:srgbClr val="CCE5CE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2"/>
            <p:cNvSpPr txBox="1"/>
            <p:nvPr/>
          </p:nvSpPr>
          <p:spPr>
            <a:xfrm>
              <a:off x="4215141" y="4060943"/>
              <a:ext cx="1041158" cy="7115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300" lIns="114300" spcFirstLastPara="1" rIns="114300" wrap="square" tIns="1143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en-US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Kunming, China</a:t>
              </a:r>
              <a:endParaRPr/>
            </a:p>
          </p:txBody>
        </p:sp>
        <p:cxnSp>
          <p:nvCxnSpPr>
            <p:cNvPr id="164" name="Google Shape;164;p2"/>
            <p:cNvCxnSpPr/>
            <p:nvPr/>
          </p:nvCxnSpPr>
          <p:spPr>
            <a:xfrm>
              <a:off x="4735720" y="2942712"/>
              <a:ext cx="0" cy="411979"/>
            </a:xfrm>
            <a:prstGeom prst="straightConnector1">
              <a:avLst/>
            </a:prstGeom>
            <a:noFill/>
            <a:ln cap="flat" cmpd="sng" w="9525">
              <a:solidFill>
                <a:srgbClr val="46B947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65" name="Google Shape;165;p2"/>
            <p:cNvSpPr/>
            <p:nvPr/>
          </p:nvSpPr>
          <p:spPr>
            <a:xfrm rot="2700000">
              <a:off x="4098375" y="2896935"/>
              <a:ext cx="91555" cy="91555"/>
            </a:xfrm>
            <a:prstGeom prst="rect">
              <a:avLst/>
            </a:prstGeom>
            <a:solidFill>
              <a:srgbClr val="48BD62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2"/>
            <p:cNvSpPr/>
            <p:nvPr/>
          </p:nvSpPr>
          <p:spPr>
            <a:xfrm rot="2700000">
              <a:off x="4689943" y="2896935"/>
              <a:ext cx="91555" cy="91555"/>
            </a:xfrm>
            <a:prstGeom prst="rect">
              <a:avLst/>
            </a:prstGeom>
            <a:solidFill>
              <a:srgbClr val="46B947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2"/>
            <p:cNvSpPr/>
            <p:nvPr/>
          </p:nvSpPr>
          <p:spPr>
            <a:xfrm>
              <a:off x="4806708" y="1824482"/>
              <a:ext cx="1041158" cy="706251"/>
            </a:xfrm>
            <a:prstGeom prst="rect">
              <a:avLst/>
            </a:prstGeom>
            <a:solidFill>
              <a:srgbClr val="5AB246"/>
            </a:solidFill>
            <a:ln cap="flat" cmpd="sng" w="12700">
              <a:solidFill>
                <a:srgbClr val="5AB24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2"/>
            <p:cNvSpPr txBox="1"/>
            <p:nvPr/>
          </p:nvSpPr>
          <p:spPr>
            <a:xfrm>
              <a:off x="4806708" y="1824482"/>
              <a:ext cx="1041158" cy="7062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1100" lIns="71100" spcFirstLastPara="1" rIns="71100" wrap="square" tIns="71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b="1" lang="en-US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1995</a:t>
              </a:r>
              <a:endParaRPr/>
            </a:p>
          </p:txBody>
        </p:sp>
        <p:sp>
          <p:nvSpPr>
            <p:cNvPr id="169" name="Google Shape;169;p2"/>
            <p:cNvSpPr/>
            <p:nvPr/>
          </p:nvSpPr>
          <p:spPr>
            <a:xfrm>
              <a:off x="4806708" y="1112934"/>
              <a:ext cx="1041158" cy="711548"/>
            </a:xfrm>
            <a:prstGeom prst="rect">
              <a:avLst/>
            </a:prstGeom>
            <a:solidFill>
              <a:srgbClr val="CEE3CC">
                <a:alpha val="89803"/>
              </a:srgbClr>
            </a:solidFill>
            <a:ln cap="flat" cmpd="sng" w="12700">
              <a:solidFill>
                <a:srgbClr val="CEE3CC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2"/>
            <p:cNvSpPr txBox="1"/>
            <p:nvPr/>
          </p:nvSpPr>
          <p:spPr>
            <a:xfrm>
              <a:off x="4806708" y="1112934"/>
              <a:ext cx="1041158" cy="7115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300" lIns="114300" spcFirstLastPara="1" rIns="114300" wrap="square" tIns="1143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en-US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Axum, Ethiopia</a:t>
              </a:r>
              <a:endParaRPr/>
            </a:p>
          </p:txBody>
        </p:sp>
        <p:cxnSp>
          <p:nvCxnSpPr>
            <p:cNvPr id="171" name="Google Shape;171;p2"/>
            <p:cNvCxnSpPr/>
            <p:nvPr/>
          </p:nvCxnSpPr>
          <p:spPr>
            <a:xfrm>
              <a:off x="5327288" y="2530733"/>
              <a:ext cx="0" cy="411979"/>
            </a:xfrm>
            <a:prstGeom prst="straightConnector1">
              <a:avLst/>
            </a:prstGeom>
            <a:noFill/>
            <a:ln cap="flat" cmpd="sng" w="9525">
              <a:solidFill>
                <a:srgbClr val="5AB246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72" name="Google Shape;172;p2"/>
            <p:cNvSpPr/>
            <p:nvPr/>
          </p:nvSpPr>
          <p:spPr>
            <a:xfrm>
              <a:off x="5398276" y="3354692"/>
              <a:ext cx="1041158" cy="706251"/>
            </a:xfrm>
            <a:prstGeom prst="rect">
              <a:avLst/>
            </a:prstGeom>
            <a:solidFill>
              <a:srgbClr val="6FAB46"/>
            </a:solidFill>
            <a:ln cap="flat" cmpd="sng" w="12700">
              <a:solidFill>
                <a:srgbClr val="6FAB4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2"/>
            <p:cNvSpPr txBox="1"/>
            <p:nvPr/>
          </p:nvSpPr>
          <p:spPr>
            <a:xfrm>
              <a:off x="5398276" y="3354692"/>
              <a:ext cx="1041158" cy="7062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1100" lIns="71100" spcFirstLastPara="1" rIns="71100" wrap="square" tIns="71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b="1" lang="en-US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2001</a:t>
              </a:r>
              <a:endParaRPr/>
            </a:p>
          </p:txBody>
        </p:sp>
        <p:sp>
          <p:nvSpPr>
            <p:cNvPr id="174" name="Google Shape;174;p2"/>
            <p:cNvSpPr/>
            <p:nvPr/>
          </p:nvSpPr>
          <p:spPr>
            <a:xfrm>
              <a:off x="5398276" y="4060943"/>
              <a:ext cx="1041158" cy="711548"/>
            </a:xfrm>
            <a:prstGeom prst="rect">
              <a:avLst/>
            </a:prstGeom>
            <a:solidFill>
              <a:srgbClr val="D3E1CC">
                <a:alpha val="89803"/>
              </a:srgbClr>
            </a:solidFill>
            <a:ln cap="flat" cmpd="sng" w="12700">
              <a:solidFill>
                <a:srgbClr val="D3E1CC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2"/>
            <p:cNvSpPr txBox="1"/>
            <p:nvPr/>
          </p:nvSpPr>
          <p:spPr>
            <a:xfrm>
              <a:off x="5398276" y="4060943"/>
              <a:ext cx="1041158" cy="7115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300" lIns="114300" spcFirstLastPara="1" rIns="114300" wrap="square" tIns="1143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en-US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Ulaanbaatar, Mongolia</a:t>
              </a:r>
              <a:endParaRPr/>
            </a:p>
          </p:txBody>
        </p:sp>
        <p:cxnSp>
          <p:nvCxnSpPr>
            <p:cNvPr id="176" name="Google Shape;176;p2"/>
            <p:cNvCxnSpPr/>
            <p:nvPr/>
          </p:nvCxnSpPr>
          <p:spPr>
            <a:xfrm>
              <a:off x="5918855" y="2942712"/>
              <a:ext cx="0" cy="411979"/>
            </a:xfrm>
            <a:prstGeom prst="straightConnector1">
              <a:avLst/>
            </a:prstGeom>
            <a:noFill/>
            <a:ln cap="flat" cmpd="sng" w="9525">
              <a:solidFill>
                <a:srgbClr val="6FAB46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77" name="Google Shape;177;p2"/>
            <p:cNvSpPr/>
            <p:nvPr/>
          </p:nvSpPr>
          <p:spPr>
            <a:xfrm rot="2700000">
              <a:off x="5281510" y="2896935"/>
              <a:ext cx="91555" cy="91555"/>
            </a:xfrm>
            <a:prstGeom prst="rect">
              <a:avLst/>
            </a:prstGeom>
            <a:solidFill>
              <a:srgbClr val="5AB246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2"/>
            <p:cNvSpPr/>
            <p:nvPr/>
          </p:nvSpPr>
          <p:spPr>
            <a:xfrm rot="2700000">
              <a:off x="5873078" y="2896935"/>
              <a:ext cx="91555" cy="91555"/>
            </a:xfrm>
            <a:prstGeom prst="rect">
              <a:avLst/>
            </a:prstGeom>
            <a:solidFill>
              <a:srgbClr val="6FAB46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9" name="Google Shape;179;p2"/>
          <p:cNvSpPr txBox="1"/>
          <p:nvPr/>
        </p:nvSpPr>
        <p:spPr>
          <a:xfrm>
            <a:off x="6694772" y="923278"/>
            <a:ext cx="293061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Our Sister Cities</a:t>
            </a:r>
            <a:endParaRPr/>
          </a:p>
        </p:txBody>
      </p:sp>
      <p:sp>
        <p:nvSpPr>
          <p:cNvPr id="180" name="Google Shape;180;p2"/>
          <p:cNvSpPr txBox="1"/>
          <p:nvPr/>
        </p:nvSpPr>
        <p:spPr>
          <a:xfrm>
            <a:off x="5052291" y="6123709"/>
            <a:ext cx="49407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Fun Fact: Each of our Sister Cities has a park!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"/>
          <p:cNvSpPr/>
          <p:nvPr/>
        </p:nvSpPr>
        <p:spPr>
          <a:xfrm>
            <a:off x="484096" y="470925"/>
            <a:ext cx="4381009" cy="5892104"/>
          </a:xfrm>
          <a:custGeom>
            <a:rect b="b" l="l" r="r" t="t"/>
            <a:pathLst>
              <a:path extrusionOk="0" h="5892104" w="4381009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3"/>
          <p:cNvSpPr txBox="1"/>
          <p:nvPr>
            <p:ph type="title"/>
          </p:nvPr>
        </p:nvSpPr>
        <p:spPr>
          <a:xfrm>
            <a:off x="863029" y="1012004"/>
            <a:ext cx="3416158" cy="47954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</a:pPr>
            <a:r>
              <a:rPr lang="en-US">
                <a:solidFill>
                  <a:srgbClr val="FFFFFF"/>
                </a:solidFill>
              </a:rPr>
              <a:t>Denver Sister Cities International</a:t>
            </a:r>
            <a:endParaRPr/>
          </a:p>
        </p:txBody>
      </p:sp>
      <p:sp>
        <p:nvSpPr>
          <p:cNvPr id="188" name="Google Shape;188;p3"/>
          <p:cNvSpPr txBox="1"/>
          <p:nvPr/>
        </p:nvSpPr>
        <p:spPr>
          <a:xfrm>
            <a:off x="6278795" y="923278"/>
            <a:ext cx="376256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Our Friendship Cities</a:t>
            </a:r>
            <a:endParaRPr/>
          </a:p>
        </p:txBody>
      </p:sp>
      <p:grpSp>
        <p:nvGrpSpPr>
          <p:cNvPr id="189" name="Google Shape;189;p3"/>
          <p:cNvGrpSpPr/>
          <p:nvPr/>
        </p:nvGrpSpPr>
        <p:grpSpPr>
          <a:xfrm>
            <a:off x="5448693" y="2232695"/>
            <a:ext cx="5880278" cy="2915795"/>
            <a:chOff x="0" y="564151"/>
            <a:chExt cx="5880278" cy="2915795"/>
          </a:xfrm>
        </p:grpSpPr>
        <p:cxnSp>
          <p:nvCxnSpPr>
            <p:cNvPr id="190" name="Google Shape;190;p3"/>
            <p:cNvCxnSpPr/>
            <p:nvPr/>
          </p:nvCxnSpPr>
          <p:spPr>
            <a:xfrm>
              <a:off x="0" y="2022049"/>
              <a:ext cx="5880278" cy="0"/>
            </a:xfrm>
            <a:prstGeom prst="straightConnector1">
              <a:avLst/>
            </a:prstGeom>
            <a:solidFill>
              <a:srgbClr val="FFE8CA">
                <a:alpha val="89803"/>
              </a:srgbClr>
            </a:solidFill>
            <a:ln cap="flat" cmpd="sng" w="9525">
              <a:solidFill>
                <a:schemeClr val="dk1">
                  <a:alpha val="89803"/>
                </a:schemeClr>
              </a:solidFill>
              <a:prstDash val="solid"/>
              <a:miter lim="800000"/>
              <a:headEnd len="sm" w="sm" type="none"/>
              <a:tailEnd len="lg" w="lg" type="triangle"/>
            </a:ln>
          </p:spPr>
        </p:cxnSp>
        <p:sp>
          <p:nvSpPr>
            <p:cNvPr id="191" name="Google Shape;191;p3"/>
            <p:cNvSpPr/>
            <p:nvPr/>
          </p:nvSpPr>
          <p:spPr>
            <a:xfrm>
              <a:off x="163774" y="2171681"/>
              <a:ext cx="2395294" cy="4569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3"/>
            <p:cNvSpPr txBox="1"/>
            <p:nvPr/>
          </p:nvSpPr>
          <p:spPr>
            <a:xfrm>
              <a:off x="163774" y="2171681"/>
              <a:ext cx="2395294" cy="456983"/>
            </a:xfrm>
            <a:prstGeom prst="rect">
              <a:avLst/>
            </a:prstGeom>
            <a:noFill/>
            <a:ln>
              <a:noFill/>
            </a:ln>
          </p:spPr>
          <p:txBody>
            <a:bodyPr anchorCtr="1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rPr b="1" lang="en-US"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2012</a:t>
              </a:r>
              <a:endParaRPr/>
            </a:p>
          </p:txBody>
        </p:sp>
        <p:sp>
          <p:nvSpPr>
            <p:cNvPr id="193" name="Google Shape;193;p3"/>
            <p:cNvSpPr/>
            <p:nvPr/>
          </p:nvSpPr>
          <p:spPr>
            <a:xfrm>
              <a:off x="459" y="564151"/>
              <a:ext cx="2721925" cy="689518"/>
            </a:xfrm>
            <a:prstGeom prst="roundRect">
              <a:avLst>
                <a:gd fmla="val 16667" name="adj"/>
              </a:avLst>
            </a:prstGeom>
            <a:solidFill>
              <a:srgbClr val="66FF99">
                <a:alpha val="89803"/>
              </a:srgbClr>
            </a:solidFill>
            <a:ln cap="flat" cmpd="sng" w="9525">
              <a:solidFill>
                <a:schemeClr val="accent4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3"/>
            <p:cNvSpPr txBox="1"/>
            <p:nvPr/>
          </p:nvSpPr>
          <p:spPr>
            <a:xfrm>
              <a:off x="34118" y="597810"/>
              <a:ext cx="2654607" cy="62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1125" lIns="151125" spcFirstLastPara="1" rIns="151125" wrap="square" tIns="1511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lang="en-US" sz="17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Akureyri, Iceland</a:t>
              </a:r>
              <a:endParaRPr/>
            </a:p>
          </p:txBody>
        </p:sp>
        <p:cxnSp>
          <p:nvCxnSpPr>
            <p:cNvPr id="195" name="Google Shape;195;p3"/>
            <p:cNvCxnSpPr/>
            <p:nvPr/>
          </p:nvCxnSpPr>
          <p:spPr>
            <a:xfrm>
              <a:off x="1361422" y="1253670"/>
              <a:ext cx="0" cy="768378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  <p:sp>
          <p:nvSpPr>
            <p:cNvPr id="196" name="Google Shape;196;p3"/>
            <p:cNvSpPr/>
            <p:nvPr/>
          </p:nvSpPr>
          <p:spPr>
            <a:xfrm>
              <a:off x="1742491" y="1415434"/>
              <a:ext cx="2395294" cy="4569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3"/>
            <p:cNvSpPr txBox="1"/>
            <p:nvPr/>
          </p:nvSpPr>
          <p:spPr>
            <a:xfrm>
              <a:off x="1742491" y="1415434"/>
              <a:ext cx="2395294" cy="456983"/>
            </a:xfrm>
            <a:prstGeom prst="rect">
              <a:avLst/>
            </a:prstGeom>
            <a:noFill/>
            <a:ln>
              <a:noFill/>
            </a:ln>
          </p:spPr>
          <p:txBody>
            <a:bodyPr anchorCtr="1" anchor="b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rPr b="1" lang="en-US"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2013</a:t>
              </a:r>
              <a:endParaRPr/>
            </a:p>
          </p:txBody>
        </p:sp>
        <p:sp>
          <p:nvSpPr>
            <p:cNvPr id="198" name="Google Shape;198;p3"/>
            <p:cNvSpPr/>
            <p:nvPr/>
          </p:nvSpPr>
          <p:spPr>
            <a:xfrm>
              <a:off x="1331091" y="1991718"/>
              <a:ext cx="60661" cy="60661"/>
            </a:xfrm>
            <a:prstGeom prst="ellipse">
              <a:avLst/>
            </a:prstGeom>
            <a:gradFill>
              <a:gsLst>
                <a:gs pos="0">
                  <a:srgbClr val="FFC647"/>
                </a:gs>
                <a:gs pos="50000">
                  <a:srgbClr val="FFC600"/>
                </a:gs>
                <a:gs pos="100000">
                  <a:srgbClr val="E3B400"/>
                </a:gs>
              </a:gsLst>
              <a:lin ang="5400000" scaled="0"/>
            </a:gradFill>
            <a:ln cap="flat" cmpd="sng" w="9525">
              <a:solidFill>
                <a:schemeClr val="accent4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3"/>
            <p:cNvSpPr/>
            <p:nvPr/>
          </p:nvSpPr>
          <p:spPr>
            <a:xfrm>
              <a:off x="1579176" y="2790428"/>
              <a:ext cx="2721925" cy="689518"/>
            </a:xfrm>
            <a:prstGeom prst="roundRect">
              <a:avLst>
                <a:gd fmla="val 16667" name="adj"/>
              </a:avLst>
            </a:prstGeom>
            <a:solidFill>
              <a:srgbClr val="66FF99">
                <a:alpha val="89803"/>
              </a:srgbClr>
            </a:solidFill>
            <a:ln cap="flat" cmpd="sng" w="9525">
              <a:solidFill>
                <a:srgbClr val="2EE844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3"/>
            <p:cNvSpPr txBox="1"/>
            <p:nvPr/>
          </p:nvSpPr>
          <p:spPr>
            <a:xfrm>
              <a:off x="1612835" y="2824087"/>
              <a:ext cx="2654607" cy="62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1125" lIns="151125" spcFirstLastPara="1" rIns="151125" wrap="square" tIns="1511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lang="en-US" sz="17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Ramat HaNegev, Israel</a:t>
              </a:r>
              <a:endParaRPr/>
            </a:p>
          </p:txBody>
        </p:sp>
        <p:cxnSp>
          <p:nvCxnSpPr>
            <p:cNvPr id="201" name="Google Shape;201;p3"/>
            <p:cNvCxnSpPr/>
            <p:nvPr/>
          </p:nvCxnSpPr>
          <p:spPr>
            <a:xfrm>
              <a:off x="2940139" y="2022049"/>
              <a:ext cx="0" cy="768378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  <p:sp>
          <p:nvSpPr>
            <p:cNvPr id="202" name="Google Shape;202;p3"/>
            <p:cNvSpPr/>
            <p:nvPr/>
          </p:nvSpPr>
          <p:spPr>
            <a:xfrm>
              <a:off x="3321208" y="2171681"/>
              <a:ext cx="2395294" cy="4569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3"/>
            <p:cNvSpPr txBox="1"/>
            <p:nvPr/>
          </p:nvSpPr>
          <p:spPr>
            <a:xfrm>
              <a:off x="3321208" y="2171681"/>
              <a:ext cx="2395294" cy="456983"/>
            </a:xfrm>
            <a:prstGeom prst="rect">
              <a:avLst/>
            </a:prstGeom>
            <a:noFill/>
            <a:ln>
              <a:noFill/>
            </a:ln>
          </p:spPr>
          <p:txBody>
            <a:bodyPr anchorCtr="1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rPr b="1" lang="en-US"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2017</a:t>
              </a:r>
              <a:endParaRPr/>
            </a:p>
          </p:txBody>
        </p:sp>
        <p:sp>
          <p:nvSpPr>
            <p:cNvPr id="204" name="Google Shape;204;p3"/>
            <p:cNvSpPr/>
            <p:nvPr/>
          </p:nvSpPr>
          <p:spPr>
            <a:xfrm>
              <a:off x="2909808" y="1991718"/>
              <a:ext cx="60661" cy="60661"/>
            </a:xfrm>
            <a:prstGeom prst="ellipse">
              <a:avLst/>
            </a:prstGeom>
            <a:gradFill>
              <a:gsLst>
                <a:gs pos="0">
                  <a:srgbClr val="53EB5F"/>
                </a:gs>
                <a:gs pos="50000">
                  <a:srgbClr val="24F03B"/>
                </a:gs>
                <a:gs pos="100000">
                  <a:srgbClr val="15DE2C"/>
                </a:gs>
              </a:gsLst>
              <a:lin ang="5400000" scaled="0"/>
            </a:gradFill>
            <a:ln cap="flat" cmpd="sng" w="9525">
              <a:solidFill>
                <a:srgbClr val="2EE844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3"/>
            <p:cNvSpPr/>
            <p:nvPr/>
          </p:nvSpPr>
          <p:spPr>
            <a:xfrm>
              <a:off x="3157893" y="564151"/>
              <a:ext cx="2721925" cy="689518"/>
            </a:xfrm>
            <a:prstGeom prst="roundRect">
              <a:avLst>
                <a:gd fmla="val 16667" name="adj"/>
              </a:avLst>
            </a:prstGeom>
            <a:solidFill>
              <a:srgbClr val="66FF99">
                <a:alpha val="89803"/>
              </a:srgbClr>
            </a:solidFill>
            <a:ln cap="flat" cmpd="sng" w="9525">
              <a:solidFill>
                <a:srgbClr val="5999D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3"/>
            <p:cNvSpPr txBox="1"/>
            <p:nvPr/>
          </p:nvSpPr>
          <p:spPr>
            <a:xfrm>
              <a:off x="3191552" y="597810"/>
              <a:ext cx="2654607" cy="62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1125" lIns="151125" spcFirstLastPara="1" rIns="151125" wrap="square" tIns="1511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lang="en-US" sz="17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Panama City, Panama</a:t>
              </a:r>
              <a:endParaRPr/>
            </a:p>
          </p:txBody>
        </p:sp>
        <p:cxnSp>
          <p:nvCxnSpPr>
            <p:cNvPr id="207" name="Google Shape;207;p3"/>
            <p:cNvCxnSpPr/>
            <p:nvPr/>
          </p:nvCxnSpPr>
          <p:spPr>
            <a:xfrm>
              <a:off x="4518855" y="1253670"/>
              <a:ext cx="0" cy="768378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  <p:sp>
          <p:nvSpPr>
            <p:cNvPr id="208" name="Google Shape;208;p3"/>
            <p:cNvSpPr/>
            <p:nvPr/>
          </p:nvSpPr>
          <p:spPr>
            <a:xfrm>
              <a:off x="4488525" y="1991718"/>
              <a:ext cx="60661" cy="60661"/>
            </a:xfrm>
            <a:prstGeom prst="ellipse">
              <a:avLst/>
            </a:prstGeom>
            <a:gradFill>
              <a:gsLst>
                <a:gs pos="0">
                  <a:srgbClr val="6EA3DA"/>
                </a:gs>
                <a:gs pos="50000">
                  <a:srgbClr val="5299DA"/>
                </a:gs>
                <a:gs pos="100000">
                  <a:srgbClr val="4186C8"/>
                </a:gs>
              </a:gsLst>
              <a:lin ang="5400000" scaled="0"/>
            </a:gradFill>
            <a:ln cap="flat" cmpd="sng" w="9525">
              <a:solidFill>
                <a:srgbClr val="5999D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 sz="6000">
                <a:solidFill>
                  <a:schemeClr val="dk1"/>
                </a:solidFill>
              </a:rPr>
              <a:t>Our Mission</a:t>
            </a:r>
            <a:endParaRPr/>
          </a:p>
        </p:txBody>
      </p:sp>
      <p:sp>
        <p:nvSpPr>
          <p:cNvPr id="215" name="Google Shape;215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0" i="1" lang="en-US"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To promote peace through mutual respect, understanding, &amp; cooperation with cultural, educational, economic, and humanitarian endeavors</a:t>
            </a:r>
            <a:r>
              <a:rPr b="0" i="0" lang="en-US"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t/>
            </a:r>
            <a:endParaRPr sz="32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t/>
            </a:r>
            <a:endParaRPr b="0" i="0" sz="32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</a:pPr>
            <a:r>
              <a:rPr lang="en-US" sz="3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</a:t>
            </a:r>
            <a:r>
              <a:rPr b="0" i="0" lang="en-US" sz="3600" u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itizen </a:t>
            </a:r>
            <a:r>
              <a:rPr lang="en-US" sz="3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D</a:t>
            </a:r>
            <a:r>
              <a:rPr b="0" i="0" lang="en-US" sz="3600" u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iplomacy</a:t>
            </a:r>
            <a:endParaRPr b="0" i="0" sz="5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 sz="6000">
                <a:solidFill>
                  <a:schemeClr val="dk1"/>
                </a:solidFill>
              </a:rPr>
              <a:t>What is a Sister City?</a:t>
            </a:r>
            <a:endParaRPr/>
          </a:p>
        </p:txBody>
      </p:sp>
      <p:sp>
        <p:nvSpPr>
          <p:cNvPr id="222" name="Google Shape;222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b="0" i="0" lang="en-US" sz="2800" u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 selected, long-term relationship based on interest and connection between two communities in two countries.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en-US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O</a:t>
            </a:r>
            <a:r>
              <a:rPr b="0" i="0" lang="en-US" sz="2800" u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fficial diplomatic relationship, created only when two top municipal officials, usually mayors, agree to agree and sign an agreement.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b="0" i="0" lang="en-US" sz="2800" u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Connection can be based on anything: similar geographical features (Kunming, Cuernavaca), strong diaspora or communities (Axum, UB), or two mayors hitting it off. Names: Toledo - Toledo; Pueblo - Puebla; Dull - Boring</a:t>
            </a:r>
            <a:endParaRPr b="0" sz="28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 sz="6000">
                <a:solidFill>
                  <a:schemeClr val="dk1"/>
                </a:solidFill>
              </a:rPr>
              <a:t>Sister City History</a:t>
            </a:r>
            <a:endParaRPr/>
          </a:p>
        </p:txBody>
      </p:sp>
      <p:sp>
        <p:nvSpPr>
          <p:cNvPr id="229" name="Google Shape;229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Char char="•"/>
            </a:pPr>
            <a:r>
              <a:rPr b="0" i="0" lang="en-US" sz="2900" u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Relationships called sister cities, twin towns, or friendship towns have been around for centuries with the first recorded twin towns occurred in Europe in 836AD.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900"/>
              <a:buChar char="•"/>
            </a:pPr>
            <a:r>
              <a:rPr b="0" i="0" lang="en-US" sz="2900" u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Expanded substantially following WWII</a:t>
            </a:r>
            <a:endParaRPr sz="29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900"/>
              <a:buChar char="•"/>
            </a:pPr>
            <a:r>
              <a:rPr b="0" i="0" lang="en-US" sz="2900" u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President Eisenhower created the national Sister Cities program (then called People to People) in 1956* at the White House Conference for Citizen Diplomacy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900"/>
              <a:buNone/>
            </a:pPr>
            <a:r>
              <a:t/>
            </a:r>
            <a:endParaRPr b="0" i="0" sz="2900" u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0000"/>
              </a:buClr>
              <a:buSzPts val="3300"/>
              <a:buNone/>
            </a:pPr>
            <a:r>
              <a:rPr b="0" i="0" lang="en-US" sz="3300" u="none" strike="noStrike">
                <a:solidFill>
                  <a:srgbClr val="820000"/>
                </a:solidFill>
                <a:latin typeface="Raleway"/>
                <a:ea typeface="Raleway"/>
                <a:cs typeface="Raleway"/>
                <a:sym typeface="Raleway"/>
              </a:rPr>
              <a:t>"...</a:t>
            </a:r>
            <a:endParaRPr i="1" sz="44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7"/>
          <p:cNvSpPr txBox="1"/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 sz="6000">
                <a:solidFill>
                  <a:schemeClr val="dk1"/>
                </a:solidFill>
              </a:rPr>
              <a:t>Sister City History</a:t>
            </a:r>
            <a:endParaRPr/>
          </a:p>
        </p:txBody>
      </p:sp>
      <p:sp>
        <p:nvSpPr>
          <p:cNvPr id="236" name="Google Shape;236;p7"/>
          <p:cNvSpPr txBox="1"/>
          <p:nvPr>
            <p:ph idx="1" type="body"/>
          </p:nvPr>
        </p:nvSpPr>
        <p:spPr>
          <a:xfrm>
            <a:off x="838200" y="1343818"/>
            <a:ext cx="10515600" cy="51619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0000"/>
              </a:buClr>
              <a:buSzPct val="100000"/>
              <a:buNone/>
            </a:pPr>
            <a:r>
              <a:rPr b="0" i="0" lang="en-US" sz="12800" u="none" strike="noStrike">
                <a:solidFill>
                  <a:srgbClr val="820000"/>
                </a:solidFill>
                <a:latin typeface="Raleway"/>
                <a:ea typeface="Raleway"/>
                <a:cs typeface="Raleway"/>
                <a:sym typeface="Raleway"/>
              </a:rPr>
              <a:t>our faith in the great promise of people-to-people and sister city affiliations in helping build the solid structure of world peace.“ – Dwight D. Eisenhower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 sz="12800">
              <a:solidFill>
                <a:srgbClr val="82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134937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 b="0" i="0" sz="5900" u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1" marL="45720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00000"/>
              <a:buNone/>
            </a:pPr>
            <a:r>
              <a:rPr b="1" i="0" lang="en-US" sz="11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“The origin of modern diplomacy was in the relations between cities. Today, cities are</a:t>
            </a:r>
            <a:br>
              <a:rPr b="1" i="0" lang="en-US" sz="11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1" i="0" lang="en-US" sz="11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our conduits for world trade, our main communicators of culture, and a proven</a:t>
            </a:r>
            <a:br>
              <a:rPr b="1" i="0" lang="en-US" sz="11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1" i="0" lang="en-US" sz="11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training ground for future world leadership. The Sister City programs help provide a means by which all of these important assets can be made more meaningful.”</a:t>
            </a:r>
            <a:br>
              <a:rPr b="1" i="0" lang="en-US" sz="11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1" i="0" lang="en-US" sz="11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—Henry A. Kissinger, former Secretary of State</a:t>
            </a:r>
            <a:endParaRPr/>
          </a:p>
          <a:p>
            <a:pPr indent="0" lvl="1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 b="0" i="0" sz="11200" u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 sz="38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br>
              <a:rPr lang="en-US" sz="3800">
                <a:latin typeface="Raleway"/>
                <a:ea typeface="Raleway"/>
                <a:cs typeface="Raleway"/>
                <a:sym typeface="Raleway"/>
              </a:rPr>
            </a:br>
            <a:r>
              <a:rPr b="0" i="1" lang="en-US" sz="2500" u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* The Denver/Brest Sister City pre-dated the official creation of the US Sister City program by 8 years!</a:t>
            </a:r>
            <a:endParaRPr i="1" sz="44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 b="0" i="0" sz="2900" u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0000"/>
              </a:buClr>
              <a:buSzPct val="100000"/>
              <a:buNone/>
            </a:pPr>
            <a:r>
              <a:rPr b="0" i="0" lang="en-US" sz="3300" u="none" strike="noStrike">
                <a:solidFill>
                  <a:srgbClr val="820000"/>
                </a:solidFill>
                <a:latin typeface="Raleway"/>
                <a:ea typeface="Raleway"/>
                <a:cs typeface="Raleway"/>
                <a:sym typeface="Raleway"/>
              </a:rPr>
              <a:t>"...</a:t>
            </a:r>
            <a:endParaRPr i="1" sz="44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8"/>
          <p:cNvSpPr/>
          <p:nvPr/>
        </p:nvSpPr>
        <p:spPr>
          <a:xfrm flipH="1" rot="10800000">
            <a:off x="-1" y="-1"/>
            <a:ext cx="4403709" cy="6858001"/>
          </a:xfrm>
          <a:custGeom>
            <a:rect b="b" l="l" r="r" t="t"/>
            <a:pathLst>
              <a:path extrusionOk="0" h="6858001" w="4403709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solidFill>
            <a:srgbClr val="41414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43" name="Google Shape;243;p8"/>
          <p:cNvGrpSpPr/>
          <p:nvPr/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244" name="Google Shape;244;p8"/>
            <p:cNvSpPr/>
            <p:nvPr/>
          </p:nvSpPr>
          <p:spPr>
            <a:xfrm>
              <a:off x="1627188" y="0"/>
              <a:ext cx="1122363" cy="5329238"/>
            </a:xfrm>
            <a:custGeom>
              <a:rect b="b" l="l" r="r" t="t"/>
              <a:pathLst>
                <a:path extrusionOk="0" h="3357" w="70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45" name="Google Shape;245;p8"/>
            <p:cNvSpPr/>
            <p:nvPr/>
          </p:nvSpPr>
          <p:spPr>
            <a:xfrm>
              <a:off x="1320800" y="0"/>
              <a:ext cx="1117600" cy="5276850"/>
            </a:xfrm>
            <a:custGeom>
              <a:rect b="b" l="l" r="r" t="t"/>
              <a:pathLst>
                <a:path extrusionOk="0" h="3324" w="70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246" name="Google Shape;246;p8"/>
            <p:cNvSpPr/>
            <p:nvPr/>
          </p:nvSpPr>
          <p:spPr>
            <a:xfrm>
              <a:off x="1320800" y="5238750"/>
              <a:ext cx="1228725" cy="1619250"/>
            </a:xfrm>
            <a:custGeom>
              <a:rect b="b" l="l" r="r" t="t"/>
              <a:pathLst>
                <a:path extrusionOk="0" h="1020" w="774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247" name="Google Shape;247;p8"/>
            <p:cNvSpPr/>
            <p:nvPr/>
          </p:nvSpPr>
          <p:spPr>
            <a:xfrm>
              <a:off x="1627188" y="5291138"/>
              <a:ext cx="1495425" cy="1566863"/>
            </a:xfrm>
            <a:custGeom>
              <a:rect b="b" l="l" r="r" t="t"/>
              <a:pathLst>
                <a:path extrusionOk="0" h="987" w="942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3864"/>
            </a:solidFill>
            <a:ln>
              <a:noFill/>
            </a:ln>
          </p:spPr>
        </p:sp>
        <p:sp>
          <p:nvSpPr>
            <p:cNvPr id="248" name="Google Shape;248;p8"/>
            <p:cNvSpPr/>
            <p:nvPr/>
          </p:nvSpPr>
          <p:spPr>
            <a:xfrm>
              <a:off x="1627188" y="5286375"/>
              <a:ext cx="2130425" cy="1571625"/>
            </a:xfrm>
            <a:custGeom>
              <a:rect b="b" l="l" r="r" t="t"/>
              <a:pathLst>
                <a:path extrusionOk="0" h="990" w="1342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2F5496"/>
            </a:solidFill>
            <a:ln>
              <a:noFill/>
            </a:ln>
          </p:spPr>
        </p:sp>
        <p:sp>
          <p:nvSpPr>
            <p:cNvPr id="249" name="Google Shape;249;p8"/>
            <p:cNvSpPr/>
            <p:nvPr/>
          </p:nvSpPr>
          <p:spPr>
            <a:xfrm>
              <a:off x="1320800" y="5238750"/>
              <a:ext cx="1695450" cy="1619250"/>
            </a:xfrm>
            <a:custGeom>
              <a:rect b="b" l="l" r="r" t="t"/>
              <a:pathLst>
                <a:path extrusionOk="0" h="1020" w="1068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50" name="Google Shape;250;p8"/>
          <p:cNvSpPr txBox="1"/>
          <p:nvPr>
            <p:ph type="title"/>
          </p:nvPr>
        </p:nvSpPr>
        <p:spPr>
          <a:xfrm>
            <a:off x="535020" y="685800"/>
            <a:ext cx="2780271" cy="510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Calibri"/>
              <a:buNone/>
            </a:pPr>
            <a:r>
              <a:rPr lang="en-US" sz="4000">
                <a:solidFill>
                  <a:srgbClr val="FFFFFF"/>
                </a:solidFill>
              </a:rPr>
              <a:t>Our Pillars</a:t>
            </a:r>
            <a:endParaRPr/>
          </a:p>
        </p:txBody>
      </p:sp>
      <p:grpSp>
        <p:nvGrpSpPr>
          <p:cNvPr id="251" name="Google Shape;251;p8"/>
          <p:cNvGrpSpPr/>
          <p:nvPr/>
        </p:nvGrpSpPr>
        <p:grpSpPr>
          <a:xfrm>
            <a:off x="5010150" y="685800"/>
            <a:ext cx="6492875" cy="5105400"/>
            <a:chOff x="0" y="0"/>
            <a:chExt cx="6492875" cy="5105400"/>
          </a:xfrm>
        </p:grpSpPr>
        <p:cxnSp>
          <p:nvCxnSpPr>
            <p:cNvPr id="252" name="Google Shape;252;p8"/>
            <p:cNvCxnSpPr/>
            <p:nvPr/>
          </p:nvCxnSpPr>
          <p:spPr>
            <a:xfrm>
              <a:off x="0" y="0"/>
              <a:ext cx="6492875" cy="0"/>
            </a:xfrm>
            <a:prstGeom prst="straightConnector1">
              <a:avLst/>
            </a:prstGeom>
            <a:solidFill>
              <a:schemeClr val="accent2"/>
            </a:solidFill>
            <a:ln cap="flat" cmpd="sng" w="12700">
              <a:solidFill>
                <a:schemeClr val="accent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253" name="Google Shape;253;p8"/>
            <p:cNvSpPr/>
            <p:nvPr/>
          </p:nvSpPr>
          <p:spPr>
            <a:xfrm>
              <a:off x="0" y="0"/>
              <a:ext cx="2347796" cy="12763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8"/>
            <p:cNvSpPr txBox="1"/>
            <p:nvPr/>
          </p:nvSpPr>
          <p:spPr>
            <a:xfrm>
              <a:off x="0" y="0"/>
              <a:ext cx="2347796" cy="12763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80000" lIns="80000" spcFirstLastPara="1" rIns="80000" wrap="square" tIns="800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ts val="2100"/>
                <a:buFont typeface="Raleway"/>
                <a:buNone/>
              </a:pPr>
              <a:r>
                <a:rPr b="1" lang="en-US" sz="2100">
                  <a:solidFill>
                    <a:srgbClr val="002060"/>
                  </a:solidFill>
                  <a:latin typeface="Raleway"/>
                  <a:ea typeface="Raleway"/>
                  <a:cs typeface="Raleway"/>
                  <a:sym typeface="Raleway"/>
                </a:rPr>
                <a:t>EDUCATION</a:t>
              </a:r>
              <a:endParaRPr/>
            </a:p>
          </p:txBody>
        </p:sp>
        <p:sp>
          <p:nvSpPr>
            <p:cNvPr id="255" name="Google Shape;255;p8"/>
            <p:cNvSpPr/>
            <p:nvPr/>
          </p:nvSpPr>
          <p:spPr>
            <a:xfrm>
              <a:off x="2967495" y="0"/>
              <a:ext cx="2806628" cy="11591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8"/>
            <p:cNvSpPr txBox="1"/>
            <p:nvPr/>
          </p:nvSpPr>
          <p:spPr>
            <a:xfrm>
              <a:off x="2967495" y="0"/>
              <a:ext cx="2806628" cy="11591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76200" lIns="76200" spcFirstLastPara="1" rIns="76200" wrap="square" tIns="76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7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aleway"/>
                <a:buNone/>
              </a:pPr>
              <a:r>
                <a:rPr lang="en-US" sz="20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Student and Adult Exchanges</a:t>
              </a:r>
              <a:endParaRPr/>
            </a:p>
          </p:txBody>
        </p:sp>
        <p:cxnSp>
          <p:nvCxnSpPr>
            <p:cNvPr id="257" name="Google Shape;257;p8"/>
            <p:cNvCxnSpPr/>
            <p:nvPr/>
          </p:nvCxnSpPr>
          <p:spPr>
            <a:xfrm>
              <a:off x="2347796" y="1217144"/>
              <a:ext cx="4144280" cy="0"/>
            </a:xfrm>
            <a:prstGeom prst="straightConnector1">
              <a:avLst/>
            </a:prstGeom>
            <a:solidFill>
              <a:schemeClr val="accent2"/>
            </a:solidFill>
            <a:ln cap="flat" cmpd="sng" w="12700">
              <a:solidFill>
                <a:srgbClr val="F5CBBC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58" name="Google Shape;258;p8"/>
            <p:cNvCxnSpPr/>
            <p:nvPr/>
          </p:nvCxnSpPr>
          <p:spPr>
            <a:xfrm>
              <a:off x="0" y="1276350"/>
              <a:ext cx="6492875" cy="0"/>
            </a:xfrm>
            <a:prstGeom prst="straightConnector1">
              <a:avLst/>
            </a:prstGeom>
            <a:solidFill>
              <a:srgbClr val="D07A5B"/>
            </a:solidFill>
            <a:ln cap="flat" cmpd="sng" w="12700">
              <a:solidFill>
                <a:srgbClr val="D07A5B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259" name="Google Shape;259;p8"/>
            <p:cNvSpPr/>
            <p:nvPr/>
          </p:nvSpPr>
          <p:spPr>
            <a:xfrm>
              <a:off x="0" y="1276350"/>
              <a:ext cx="2168690" cy="12763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8"/>
            <p:cNvSpPr txBox="1"/>
            <p:nvPr/>
          </p:nvSpPr>
          <p:spPr>
            <a:xfrm>
              <a:off x="0" y="1276350"/>
              <a:ext cx="2168690" cy="12763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80000" lIns="80000" spcFirstLastPara="1" rIns="80000" wrap="square" tIns="800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ts val="2100"/>
                <a:buFont typeface="Raleway"/>
                <a:buNone/>
              </a:pPr>
              <a:r>
                <a:rPr b="1" lang="en-US" sz="2100">
                  <a:solidFill>
                    <a:srgbClr val="002060"/>
                  </a:solidFill>
                  <a:latin typeface="Raleway"/>
                  <a:ea typeface="Raleway"/>
                  <a:cs typeface="Raleway"/>
                  <a:sym typeface="Raleway"/>
                </a:rPr>
                <a:t>ECONOMIC DEVELOPMENT</a:t>
              </a:r>
              <a:endParaRPr/>
            </a:p>
          </p:txBody>
        </p:sp>
        <p:sp>
          <p:nvSpPr>
            <p:cNvPr id="261" name="Google Shape;261;p8"/>
            <p:cNvSpPr/>
            <p:nvPr/>
          </p:nvSpPr>
          <p:spPr>
            <a:xfrm>
              <a:off x="2959678" y="1245032"/>
              <a:ext cx="2865227" cy="11904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8"/>
            <p:cNvSpPr txBox="1"/>
            <p:nvPr/>
          </p:nvSpPr>
          <p:spPr>
            <a:xfrm>
              <a:off x="2959678" y="1245032"/>
              <a:ext cx="2865227" cy="11904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76200" lIns="76200" spcFirstLastPara="1" rIns="76200" wrap="square" tIns="76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7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aleway"/>
                <a:buNone/>
              </a:pPr>
              <a:r>
                <a:rPr lang="en-US" sz="20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Delegation Trips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7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aleway"/>
                <a:buNone/>
              </a:pPr>
              <a:r>
                <a:rPr lang="en-US" sz="20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Business Connections</a:t>
              </a:r>
              <a:endParaRPr/>
            </a:p>
          </p:txBody>
        </p:sp>
        <p:cxnSp>
          <p:nvCxnSpPr>
            <p:cNvPr id="263" name="Google Shape;263;p8"/>
            <p:cNvCxnSpPr/>
            <p:nvPr/>
          </p:nvCxnSpPr>
          <p:spPr>
            <a:xfrm>
              <a:off x="2168690" y="2509709"/>
              <a:ext cx="4316747" cy="0"/>
            </a:xfrm>
            <a:prstGeom prst="straightConnector1">
              <a:avLst/>
            </a:prstGeom>
            <a:solidFill>
              <a:schemeClr val="accent2"/>
            </a:solidFill>
            <a:ln cap="flat" cmpd="sng" w="12700">
              <a:solidFill>
                <a:srgbClr val="F5CBBC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64" name="Google Shape;264;p8"/>
            <p:cNvCxnSpPr/>
            <p:nvPr/>
          </p:nvCxnSpPr>
          <p:spPr>
            <a:xfrm>
              <a:off x="0" y="2552700"/>
              <a:ext cx="6492875" cy="0"/>
            </a:xfrm>
            <a:prstGeom prst="straightConnector1">
              <a:avLst/>
            </a:prstGeom>
            <a:solidFill>
              <a:srgbClr val="B88881"/>
            </a:solidFill>
            <a:ln cap="flat" cmpd="sng" w="12700">
              <a:solidFill>
                <a:srgbClr val="B8888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265" name="Google Shape;265;p8"/>
            <p:cNvSpPr/>
            <p:nvPr/>
          </p:nvSpPr>
          <p:spPr>
            <a:xfrm>
              <a:off x="0" y="2552700"/>
              <a:ext cx="2241385" cy="12763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8"/>
            <p:cNvSpPr txBox="1"/>
            <p:nvPr/>
          </p:nvSpPr>
          <p:spPr>
            <a:xfrm>
              <a:off x="0" y="2552700"/>
              <a:ext cx="2241385" cy="12763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80000" lIns="80000" spcFirstLastPara="1" rIns="80000" wrap="square" tIns="800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ts val="2100"/>
                <a:buFont typeface="Raleway"/>
                <a:buNone/>
              </a:pPr>
              <a:r>
                <a:rPr b="1" lang="en-US" sz="2100">
                  <a:solidFill>
                    <a:srgbClr val="002060"/>
                  </a:solidFill>
                  <a:latin typeface="Raleway"/>
                  <a:ea typeface="Raleway"/>
                  <a:cs typeface="Raleway"/>
                  <a:sym typeface="Raleway"/>
                </a:rPr>
                <a:t>CULTURAL</a:t>
              </a:r>
              <a:endParaRPr/>
            </a:p>
          </p:txBody>
        </p:sp>
        <p:sp>
          <p:nvSpPr>
            <p:cNvPr id="267" name="Google Shape;267;p8"/>
            <p:cNvSpPr/>
            <p:nvPr/>
          </p:nvSpPr>
          <p:spPr>
            <a:xfrm>
              <a:off x="2976701" y="2545768"/>
              <a:ext cx="3076354" cy="11591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8"/>
            <p:cNvSpPr txBox="1"/>
            <p:nvPr/>
          </p:nvSpPr>
          <p:spPr>
            <a:xfrm>
              <a:off x="2976701" y="2545768"/>
              <a:ext cx="3076354" cy="11591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76200" lIns="76200" spcFirstLastPara="1" rIns="76200" wrap="square" tIns="76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7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aleway"/>
                <a:buNone/>
              </a:pPr>
              <a:r>
                <a:rPr lang="en-US" sz="20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Art, Music and Food Exchanges</a:t>
              </a:r>
              <a:endParaRPr/>
            </a:p>
          </p:txBody>
        </p:sp>
        <p:cxnSp>
          <p:nvCxnSpPr>
            <p:cNvPr id="269" name="Google Shape;269;p8"/>
            <p:cNvCxnSpPr/>
            <p:nvPr/>
          </p:nvCxnSpPr>
          <p:spPr>
            <a:xfrm>
              <a:off x="2241385" y="3769844"/>
              <a:ext cx="4250804" cy="0"/>
            </a:xfrm>
            <a:prstGeom prst="straightConnector1">
              <a:avLst/>
            </a:prstGeom>
            <a:solidFill>
              <a:schemeClr val="accent2"/>
            </a:solidFill>
            <a:ln cap="flat" cmpd="sng" w="12700">
              <a:solidFill>
                <a:srgbClr val="F5CBBC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70" name="Google Shape;270;p8"/>
            <p:cNvCxnSpPr/>
            <p:nvPr/>
          </p:nvCxnSpPr>
          <p:spPr>
            <a:xfrm>
              <a:off x="0" y="3829050"/>
              <a:ext cx="6492875" cy="0"/>
            </a:xfrm>
            <a:prstGeom prst="straightConnector1">
              <a:avLst/>
            </a:prstGeom>
            <a:solidFill>
              <a:srgbClr val="A4A4A4"/>
            </a:solidFill>
            <a:ln cap="flat" cmpd="sng" w="12700">
              <a:solidFill>
                <a:srgbClr val="A4A4A4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271" name="Google Shape;271;p8"/>
            <p:cNvSpPr/>
            <p:nvPr/>
          </p:nvSpPr>
          <p:spPr>
            <a:xfrm>
              <a:off x="0" y="3829050"/>
              <a:ext cx="2899164" cy="12763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8"/>
            <p:cNvSpPr txBox="1"/>
            <p:nvPr/>
          </p:nvSpPr>
          <p:spPr>
            <a:xfrm>
              <a:off x="0" y="3829050"/>
              <a:ext cx="2899164" cy="12763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80000" lIns="80000" spcFirstLastPara="1" rIns="80000" wrap="square" tIns="800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ts val="2100"/>
                <a:buFont typeface="Raleway"/>
                <a:buNone/>
              </a:pPr>
              <a:r>
                <a:rPr b="1" lang="en-US" sz="2100">
                  <a:solidFill>
                    <a:srgbClr val="002060"/>
                  </a:solidFill>
                  <a:latin typeface="Raleway"/>
                  <a:ea typeface="Raleway"/>
                  <a:cs typeface="Raleway"/>
                  <a:sym typeface="Raleway"/>
                </a:rPr>
                <a:t>HUMANITARIANISM</a:t>
              </a:r>
              <a:endParaRPr/>
            </a:p>
          </p:txBody>
        </p:sp>
        <p:sp>
          <p:nvSpPr>
            <p:cNvPr id="273" name="Google Shape;273;p8"/>
            <p:cNvSpPr/>
            <p:nvPr/>
          </p:nvSpPr>
          <p:spPr>
            <a:xfrm>
              <a:off x="2966407" y="3887009"/>
              <a:ext cx="3519055" cy="11591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8"/>
            <p:cNvSpPr txBox="1"/>
            <p:nvPr/>
          </p:nvSpPr>
          <p:spPr>
            <a:xfrm>
              <a:off x="2966407" y="3887009"/>
              <a:ext cx="3519055" cy="11591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76200" lIns="76200" spcFirstLastPara="1" rIns="76200" wrap="square" tIns="76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7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Noto Sans Symbols"/>
                <a:buNone/>
              </a:pPr>
              <a:r>
                <a:rPr lang="en-US" sz="20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Disaster Relief</a:t>
              </a:r>
              <a:endParaRPr/>
            </a:p>
          </p:txBody>
        </p:sp>
        <p:cxnSp>
          <p:nvCxnSpPr>
            <p:cNvPr id="275" name="Google Shape;275;p8"/>
            <p:cNvCxnSpPr/>
            <p:nvPr/>
          </p:nvCxnSpPr>
          <p:spPr>
            <a:xfrm>
              <a:off x="2899164" y="5046194"/>
              <a:ext cx="3586298" cy="0"/>
            </a:xfrm>
            <a:prstGeom prst="straightConnector1">
              <a:avLst/>
            </a:prstGeom>
            <a:solidFill>
              <a:schemeClr val="accent2"/>
            </a:solidFill>
            <a:ln cap="flat" cmpd="sng" w="12700">
              <a:solidFill>
                <a:srgbClr val="F5CBBC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 sz="6000">
                <a:solidFill>
                  <a:schemeClr val="dk1"/>
                </a:solidFill>
              </a:rPr>
              <a:t>Current Activities/Programs</a:t>
            </a:r>
            <a:endParaRPr/>
          </a:p>
        </p:txBody>
      </p:sp>
      <p:sp>
        <p:nvSpPr>
          <p:cNvPr id="282" name="Google Shape;282;p9"/>
          <p:cNvSpPr txBox="1"/>
          <p:nvPr>
            <p:ph idx="1" type="body"/>
          </p:nvPr>
        </p:nvSpPr>
        <p:spPr>
          <a:xfrm>
            <a:off x="838200" y="1825625"/>
            <a:ext cx="52578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b="1" lang="en-US" sz="2000" u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Brest Committee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600"/>
              <a:buChar char="•"/>
            </a:pPr>
            <a:r>
              <a:rPr 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Mural Exchange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600"/>
              <a:buChar char="•"/>
            </a:pPr>
            <a:r>
              <a:rPr b="0" lang="en-US" sz="1600" u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Jazz Exchange/Delegation Trip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600"/>
              <a:buChar char="•"/>
            </a:pPr>
            <a:r>
              <a:rPr 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Taste of France on Larimer Square</a:t>
            </a:r>
            <a:endParaRPr b="0" sz="1600" u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b="1" lang="en-US" sz="20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Takayama Committee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600"/>
              <a:buChar char="•"/>
            </a:pPr>
            <a:r>
              <a:rPr 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Festivals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600"/>
              <a:buChar char="•"/>
            </a:pPr>
            <a:r>
              <a:rPr 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Japan Culture Day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600"/>
              <a:buChar char="•"/>
            </a:pPr>
            <a:r>
              <a:rPr 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Adult Delegation Trip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b="1" lang="en-US" sz="20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Nairobi Committee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600"/>
              <a:buChar char="•"/>
            </a:pPr>
            <a:r>
              <a:rPr 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Adult Delegation Trip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600"/>
              <a:buChar char="•"/>
            </a:pPr>
            <a:r>
              <a:rPr 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Library Exchange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600"/>
              <a:buChar char="•"/>
            </a:pPr>
            <a:r>
              <a:rPr 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University of Nairobi American Studies Program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600"/>
              <a:buChar char="•"/>
            </a:pPr>
            <a:r>
              <a:rPr 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Sports Exchange</a:t>
            </a:r>
            <a:endParaRPr/>
          </a:p>
        </p:txBody>
      </p:sp>
      <p:sp>
        <p:nvSpPr>
          <p:cNvPr id="283" name="Google Shape;283;p9"/>
          <p:cNvSpPr txBox="1"/>
          <p:nvPr/>
        </p:nvSpPr>
        <p:spPr>
          <a:xfrm>
            <a:off x="6567054" y="1825625"/>
            <a:ext cx="4786746" cy="38164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1" lang="en-US" sz="20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Kunming Committee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US China Heartland </a:t>
            </a:r>
            <a:endParaRPr/>
          </a:p>
          <a:p>
            <a:pPr indent="-1841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1" lang="en-US" sz="20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Ulaanbaatar Committee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35/20 Celebration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Morin Khuur Ensemble</a:t>
            </a:r>
            <a:endParaRPr/>
          </a:p>
          <a:p>
            <a:pPr indent="-1841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1" lang="en-US" sz="20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Potenza Committee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Simone Pippa Concert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Bocce Ball Tournament</a:t>
            </a:r>
            <a:endParaRPr/>
          </a:p>
          <a:p>
            <a:pPr indent="-1841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1" lang="en-US" sz="20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Axum Committee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Tigray relief </a:t>
            </a:r>
            <a:endParaRPr b="0" i="0" sz="16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1f70f486f1e_0_6"/>
          <p:cNvSpPr txBox="1"/>
          <p:nvPr>
            <p:ph type="title"/>
          </p:nvPr>
        </p:nvSpPr>
        <p:spPr>
          <a:xfrm>
            <a:off x="2032000" y="274638"/>
            <a:ext cx="95505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 sz="4000">
                <a:latin typeface="Calibri"/>
                <a:ea typeface="Calibri"/>
                <a:cs typeface="Calibri"/>
                <a:sym typeface="Calibri"/>
              </a:rPr>
              <a:t>Libraries and Literacy Campaign</a:t>
            </a:r>
            <a:endParaRPr/>
          </a:p>
        </p:txBody>
      </p:sp>
      <p:pic>
        <p:nvPicPr>
          <p:cNvPr id="290" name="Google Shape;290;g1f70f486f1e_0_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0347" y="1676399"/>
            <a:ext cx="6734441" cy="433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1f70f486f1e_0_43"/>
          <p:cNvSpPr txBox="1"/>
          <p:nvPr>
            <p:ph type="title"/>
          </p:nvPr>
        </p:nvSpPr>
        <p:spPr>
          <a:xfrm>
            <a:off x="2709333" y="274638"/>
            <a:ext cx="127341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 sz="4000">
                <a:latin typeface="Calibri"/>
                <a:ea typeface="Calibri"/>
                <a:cs typeface="Calibri"/>
                <a:sym typeface="Calibri"/>
              </a:rPr>
              <a:t>Libraries and Literacy Campaign</a:t>
            </a:r>
            <a:endParaRPr/>
          </a:p>
        </p:txBody>
      </p:sp>
      <p:sp>
        <p:nvSpPr>
          <p:cNvPr id="297" name="Google Shape;297;g1f70f486f1e_0_43"/>
          <p:cNvSpPr txBox="1"/>
          <p:nvPr>
            <p:ph idx="1" type="body"/>
          </p:nvPr>
        </p:nvSpPr>
        <p:spPr>
          <a:xfrm>
            <a:off x="609599" y="1484488"/>
            <a:ext cx="8940900" cy="10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Delivered over 5,000 books to school libraries in Langa Township.</a:t>
            </a:r>
            <a:endParaRPr/>
          </a:p>
        </p:txBody>
      </p:sp>
      <p:pic>
        <p:nvPicPr>
          <p:cNvPr id="298" name="Google Shape;298;g1f70f486f1e_0_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19200" y="3005666"/>
            <a:ext cx="3763212" cy="2823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g1f70f486f1e_0_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16800" y="2705485"/>
            <a:ext cx="2784121" cy="34242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 sz="6000">
                <a:solidFill>
                  <a:schemeClr val="dk1"/>
                </a:solidFill>
              </a:rPr>
              <a:t>More Information!</a:t>
            </a:r>
            <a:endParaRPr/>
          </a:p>
        </p:txBody>
      </p:sp>
      <p:sp>
        <p:nvSpPr>
          <p:cNvPr id="306" name="Google Shape;306;p10"/>
          <p:cNvSpPr txBox="1"/>
          <p:nvPr>
            <p:ph idx="1" type="body"/>
          </p:nvPr>
        </p:nvSpPr>
        <p:spPr>
          <a:xfrm>
            <a:off x="838199" y="1825625"/>
            <a:ext cx="9602037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t/>
            </a:r>
            <a:endParaRPr b="1" sz="32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t/>
            </a:r>
            <a:endParaRPr b="1" sz="32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None/>
            </a:pPr>
            <a:r>
              <a:rPr b="1" lang="en-US" sz="3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www.denversistercities.org</a:t>
            </a:r>
            <a:endParaRPr sz="24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2019-09-13T18:41:47Z</dcterms:created>
  <dc:creator>McMillin, Devron M. - DOF Risk Manager</dc:creator>
</cp:coreProperties>
</file>