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7" r:id="rId2"/>
    <p:sldId id="266" r:id="rId3"/>
    <p:sldId id="265" r:id="rId4"/>
    <p:sldId id="259" r:id="rId5"/>
    <p:sldId id="261" r:id="rId6"/>
    <p:sldId id="262" r:id="rId7"/>
    <p:sldId id="260" r:id="rId8"/>
    <p:sldId id="263" r:id="rId9"/>
    <p:sldId id="267" r:id="rId10"/>
    <p:sldId id="26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19" autoAdjust="0"/>
    <p:restoredTop sz="63205" autoAdjust="0"/>
  </p:normalViewPr>
  <p:slideViewPr>
    <p:cSldViewPr snapToGrid="0">
      <p:cViewPr varScale="1">
        <p:scale>
          <a:sx n="57" d="100"/>
          <a:sy n="57" d="100"/>
        </p:scale>
        <p:origin x="1167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A33E19-05DA-41CA-87D3-09CD6807DDB3}" type="datetimeFigureOut">
              <a:rPr lang="en-US" smtClean="0"/>
              <a:t>3/2/2023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078E08-ED60-41F6-951B-6A5507CA26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2043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078E08-ED60-41F6-951B-6A5507CA26D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7868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078E08-ED60-41F6-951B-6A5507CA26D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84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078E08-ED60-41F6-951B-6A5507CA26D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322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2FC41C-EB17-4C0F-8678-A9EF39AA41B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1128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 smtClean="0">
              <a:solidFill>
                <a:schemeClr val="accent1">
                  <a:lumMod val="50000"/>
                </a:schemeClr>
              </a:solidFill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2FC41C-EB17-4C0F-8678-A9EF39AA41B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3836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2800" dirty="0" smtClean="0">
              <a:solidFill>
                <a:schemeClr val="accent1">
                  <a:lumMod val="50000"/>
                </a:schemeClr>
              </a:solidFill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2FC41C-EB17-4C0F-8678-A9EF39AA41B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2341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1200" dirty="0" smtClean="0">
              <a:solidFill>
                <a:schemeClr val="accent1">
                  <a:lumMod val="50000"/>
                </a:schemeClr>
              </a:solidFill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078E08-ED60-41F6-951B-6A5507CA26D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5051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1200" dirty="0" smtClean="0">
              <a:solidFill>
                <a:schemeClr val="accent1">
                  <a:lumMod val="50000"/>
                </a:schemeClr>
              </a:solidFill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2FC41C-EB17-4C0F-8678-A9EF39AA41B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3440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2FC41C-EB17-4C0F-8678-A9EF39AA41B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0956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078E08-ED60-41F6-951B-6A5507CA26D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2548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2385A-E8E8-40DE-A466-7EDDC17A00CC}" type="datetimeFigureOut">
              <a:rPr lang="en-US" smtClean="0"/>
              <a:t>3/2/2023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D664E-CB05-49F2-836D-8926C9C344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09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2385A-E8E8-40DE-A466-7EDDC17A00CC}" type="datetimeFigureOut">
              <a:rPr lang="en-US" smtClean="0"/>
              <a:t>3/2/2023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D664E-CB05-49F2-836D-8926C9C344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394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2385A-E8E8-40DE-A466-7EDDC17A00CC}" type="datetimeFigureOut">
              <a:rPr lang="en-US" smtClean="0"/>
              <a:t>3/2/2023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D664E-CB05-49F2-836D-8926C9C344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1329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2385A-E8E8-40DE-A466-7EDDC17A00CC}" type="datetimeFigureOut">
              <a:rPr lang="en-US" smtClean="0"/>
              <a:t>3/2/2023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D664E-CB05-49F2-836D-8926C9C344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63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2385A-E8E8-40DE-A466-7EDDC17A00CC}" type="datetimeFigureOut">
              <a:rPr lang="en-US" smtClean="0"/>
              <a:t>3/2/2023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D664E-CB05-49F2-836D-8926C9C344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792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2385A-E8E8-40DE-A466-7EDDC17A00CC}" type="datetimeFigureOut">
              <a:rPr lang="en-US" smtClean="0"/>
              <a:t>3/2/2023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D664E-CB05-49F2-836D-8926C9C344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5235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2385A-E8E8-40DE-A466-7EDDC17A00CC}" type="datetimeFigureOut">
              <a:rPr lang="en-US" smtClean="0"/>
              <a:t>3/2/2023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D664E-CB05-49F2-836D-8926C9C344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687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2385A-E8E8-40DE-A466-7EDDC17A00CC}" type="datetimeFigureOut">
              <a:rPr lang="en-US" smtClean="0"/>
              <a:t>3/2/2023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D664E-CB05-49F2-836D-8926C9C344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414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2385A-E8E8-40DE-A466-7EDDC17A00CC}" type="datetimeFigureOut">
              <a:rPr lang="en-US" smtClean="0"/>
              <a:t>3/2/2023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D664E-CB05-49F2-836D-8926C9C344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127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2385A-E8E8-40DE-A466-7EDDC17A00CC}" type="datetimeFigureOut">
              <a:rPr lang="en-US" smtClean="0"/>
              <a:t>3/2/2023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D664E-CB05-49F2-836D-8926C9C344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272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2385A-E8E8-40DE-A466-7EDDC17A00CC}" type="datetimeFigureOut">
              <a:rPr lang="en-US" smtClean="0"/>
              <a:t>3/2/2023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D664E-CB05-49F2-836D-8926C9C344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944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B2385A-E8E8-40DE-A466-7EDDC17A00CC}" type="datetimeFigureOut">
              <a:rPr lang="en-US" smtClean="0"/>
              <a:t>3/2/2023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9D664E-CB05-49F2-836D-8926C9C344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159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0.png"/><Relationship Id="rId4" Type="http://schemas.openxmlformats.org/officeDocument/2006/relationships/hyperlink" Target="https://www.oercommons.org/courseware/lesson/77796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2.jpeg"/><Relationship Id="rId5" Type="http://schemas.openxmlformats.org/officeDocument/2006/relationships/hyperlink" Target="https://pressbooks.pub/researchlifecycle/" TargetMode="Externa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5.jp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10.pn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26EF8BC-9180-4139-9C97-8FDA6FB860A3}"/>
              </a:ext>
            </a:extLst>
          </p:cNvPr>
          <p:cNvSpPr/>
          <p:nvPr/>
        </p:nvSpPr>
        <p:spPr>
          <a:xfrm>
            <a:off x="-3088" y="-22984"/>
            <a:ext cx="12252960" cy="3893807"/>
          </a:xfrm>
          <a:prstGeom prst="rect">
            <a:avLst/>
          </a:prstGeom>
          <a:solidFill>
            <a:srgbClr val="0B1D37">
              <a:alpha val="9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endParaRPr lang="en-US" b="1" dirty="0">
              <a:solidFill>
                <a:srgbClr val="D2492A"/>
              </a:solidFill>
              <a:latin typeface="Gotham" charset="0"/>
              <a:ea typeface="Gotham" charset="0"/>
              <a:cs typeface="Gotham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DE63A0C-DC0A-42F3-A34C-BFC096946F0E}"/>
              </a:ext>
            </a:extLst>
          </p:cNvPr>
          <p:cNvSpPr txBox="1"/>
          <p:nvPr/>
        </p:nvSpPr>
        <p:spPr>
          <a:xfrm>
            <a:off x="2939726" y="454283"/>
            <a:ext cx="7707743" cy="7571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80000"/>
              </a:lnSpc>
            </a:pPr>
            <a:r>
              <a:rPr lang="en-US" sz="5400" b="1" dirty="0" smtClean="0">
                <a:solidFill>
                  <a:schemeClr val="bg1"/>
                </a:solidFill>
                <a:latin typeface="Gotham"/>
                <a:ea typeface="Gotham" charset="0"/>
                <a:cs typeface="Gotham" charset="0"/>
              </a:rPr>
              <a:t>Teaching in Taiwan</a:t>
            </a:r>
            <a:endParaRPr lang="en-US" sz="5400" b="1" dirty="0">
              <a:solidFill>
                <a:schemeClr val="bg1"/>
              </a:solidFill>
              <a:latin typeface="Gotham"/>
              <a:ea typeface="Gotham" charset="0"/>
              <a:cs typeface="Gotham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06DAC91-5C0D-482B-91AB-6895ADD0B2B0}"/>
              </a:ext>
            </a:extLst>
          </p:cNvPr>
          <p:cNvCxnSpPr/>
          <p:nvPr/>
        </p:nvCxnSpPr>
        <p:spPr>
          <a:xfrm>
            <a:off x="1962119" y="1277559"/>
            <a:ext cx="9235440" cy="17231"/>
          </a:xfrm>
          <a:prstGeom prst="line">
            <a:avLst/>
          </a:prstGeom>
          <a:ln w="76200" cmpd="sng">
            <a:solidFill>
              <a:srgbClr val="D249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1E2304A-2DE4-4EFF-ACF6-90DEA7B9F257}"/>
              </a:ext>
            </a:extLst>
          </p:cNvPr>
          <p:cNvCxnSpPr>
            <a:cxnSpLocks/>
          </p:cNvCxnSpPr>
          <p:nvPr/>
        </p:nvCxnSpPr>
        <p:spPr>
          <a:xfrm>
            <a:off x="-3089" y="3893827"/>
            <a:ext cx="12252960" cy="0"/>
          </a:xfrm>
          <a:prstGeom prst="line">
            <a:avLst/>
          </a:prstGeom>
          <a:ln w="76200" cmpd="sng">
            <a:solidFill>
              <a:srgbClr val="D249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711294" y="4214469"/>
            <a:ext cx="9144000" cy="2090839"/>
          </a:xfrm>
        </p:spPr>
        <p:txBody>
          <a:bodyPr>
            <a:normAutofit/>
          </a:bodyPr>
          <a:lstStyle/>
          <a:p>
            <a:pPr algn="l"/>
            <a:r>
              <a:rPr lang="en-US" sz="3500" dirty="0" smtClean="0">
                <a:solidFill>
                  <a:srgbClr val="0B1D37"/>
                </a:solidFill>
              </a:rPr>
              <a:t>Brianna Buljung</a:t>
            </a:r>
          </a:p>
          <a:p>
            <a:pPr algn="l"/>
            <a:endParaRPr lang="en-US" dirty="0" smtClean="0">
              <a:solidFill>
                <a:srgbClr val="0B1D37"/>
              </a:solidFill>
            </a:endParaRPr>
          </a:p>
          <a:p>
            <a:pPr algn="l"/>
            <a:r>
              <a:rPr lang="en-US" dirty="0" smtClean="0">
                <a:solidFill>
                  <a:srgbClr val="0B1D37"/>
                </a:solidFill>
              </a:rPr>
              <a:t>Teaching &amp; Learning Librarian</a:t>
            </a:r>
          </a:p>
          <a:p>
            <a:pPr algn="l"/>
            <a:r>
              <a:rPr lang="en-US" dirty="0" smtClean="0">
                <a:solidFill>
                  <a:srgbClr val="0B1D37"/>
                </a:solidFill>
              </a:rPr>
              <a:t>2021 US Fulbright Scholar in Taiwan</a:t>
            </a:r>
          </a:p>
        </p:txBody>
      </p:sp>
      <p:pic>
        <p:nvPicPr>
          <p:cNvPr id="10" name="Picture 2" descr="Arthur Lakes Library">
            <a:extLst>
              <a:ext uri="{FF2B5EF4-FFF2-40B4-BE49-F238E27FC236}">
                <a16:creationId xmlns:a16="http://schemas.microsoft.com/office/drawing/2014/main" id="{19A392BB-D768-4DB6-BD58-0FCDFED5B6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3668" y="6040353"/>
            <a:ext cx="3548332" cy="709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DE63A0C-DC0A-42F3-A34C-BFC096946F0E}"/>
              </a:ext>
            </a:extLst>
          </p:cNvPr>
          <p:cNvSpPr txBox="1"/>
          <p:nvPr/>
        </p:nvSpPr>
        <p:spPr>
          <a:xfrm>
            <a:off x="2257366" y="1449049"/>
            <a:ext cx="8807921" cy="171739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4400" b="1" dirty="0" smtClean="0">
                <a:solidFill>
                  <a:schemeClr val="bg1"/>
                </a:solidFill>
                <a:latin typeface="Gotham"/>
                <a:ea typeface="Gotham" charset="0"/>
                <a:cs typeface="Gotham" charset="0"/>
              </a:rPr>
              <a:t>Challenges and Opportunities of a Fulbright Grant during the Pandemic</a:t>
            </a:r>
            <a:endParaRPr lang="en-US" sz="4400" b="1" dirty="0">
              <a:solidFill>
                <a:schemeClr val="bg1"/>
              </a:solidFill>
              <a:latin typeface="Gotham"/>
              <a:ea typeface="Gotham" charset="0"/>
              <a:cs typeface="Gotham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8078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14325" y="324869"/>
            <a:ext cx="7086600" cy="905833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  <a:latin typeface="Arial Black"/>
              </a:rPr>
              <a:t>We’re going to China…</a:t>
            </a:r>
            <a:endParaRPr lang="en-US" sz="4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B00112-DA88-4235-B6EA-1960F8CFA4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78253" y="1312177"/>
            <a:ext cx="6365422" cy="1856854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cs typeface="Calibri"/>
              </a:rPr>
              <a:t>The original plan:</a:t>
            </a:r>
          </a:p>
          <a:p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cs typeface="Calibri"/>
              </a:rPr>
              <a:t>Applied – September 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cs typeface="Calibri"/>
              </a:rPr>
              <a:t>2019</a:t>
            </a:r>
          </a:p>
          <a:p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cs typeface="Calibri"/>
              </a:rPr>
              <a:t>Passed peer review – December 2019</a:t>
            </a:r>
            <a:endParaRPr lang="en-US" sz="2000" dirty="0" smtClean="0">
              <a:solidFill>
                <a:schemeClr val="accent1">
                  <a:lumMod val="50000"/>
                </a:schemeClr>
              </a:solidFill>
              <a:cs typeface="Calibri"/>
            </a:endParaRPr>
          </a:p>
          <a:p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cs typeface="Calibri"/>
              </a:rPr>
              <a:t>Accepted – April 2020</a:t>
            </a:r>
          </a:p>
          <a:p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cs typeface="Calibri"/>
              </a:rPr>
              <a:t>Plan to 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cs typeface="Calibri"/>
              </a:rPr>
              <a:t>teach spring 2021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cs typeface="Calibri"/>
              </a:rPr>
              <a:t> 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cs typeface="Calibri"/>
              </a:rPr>
              <a:t>at CUMT in Xuzhou, China</a:t>
            </a:r>
          </a:p>
          <a:p>
            <a:pPr marL="0" indent="0">
              <a:buNone/>
            </a:pPr>
            <a:endParaRPr lang="en-US" sz="2000" dirty="0">
              <a:solidFill>
                <a:schemeClr val="accent1">
                  <a:lumMod val="50000"/>
                </a:schemeClr>
              </a:solidFill>
              <a:cs typeface="Calibri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346982" y="1110344"/>
            <a:ext cx="8528570" cy="55726"/>
          </a:xfrm>
          <a:prstGeom prst="line">
            <a:avLst/>
          </a:prstGeom>
          <a:ln w="76200" cmpd="sng">
            <a:solidFill>
              <a:srgbClr val="D249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itle 6"/>
          <p:cNvSpPr txBox="1">
            <a:spLocks/>
          </p:cNvSpPr>
          <p:nvPr/>
        </p:nvSpPr>
        <p:spPr>
          <a:xfrm>
            <a:off x="7023367" y="389761"/>
            <a:ext cx="2733675" cy="9058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  <a:latin typeface="Arial Black"/>
              </a:rPr>
              <a:t>Or Not</a:t>
            </a:r>
            <a:endParaRPr lang="en-US" sz="4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CB00112-DA88-4235-B6EA-1960F8CFA4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78253" y="3404945"/>
            <a:ext cx="6604141" cy="185685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cs typeface="Calibri"/>
              </a:rPr>
              <a:t>Change of Plans:</a:t>
            </a:r>
          </a:p>
          <a:p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cs typeface="Calibri"/>
              </a:rPr>
              <a:t>China program shut down - August 2020</a:t>
            </a:r>
          </a:p>
          <a:p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cs typeface="Calibri"/>
              </a:rPr>
              <a:t>Transferred to Taiwan – September 2020</a:t>
            </a:r>
          </a:p>
          <a:p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cs typeface="Calibri"/>
              </a:rPr>
              <a:t>Invited to 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cs typeface="Calibri"/>
              </a:rPr>
              <a:t>teach 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cs typeface="Calibri"/>
              </a:rPr>
              <a:t>at </a:t>
            </a:r>
            <a:r>
              <a:rPr lang="en-US" sz="2000" dirty="0" err="1" smtClean="0">
                <a:solidFill>
                  <a:schemeClr val="accent1">
                    <a:lumMod val="50000"/>
                  </a:schemeClr>
                </a:solidFill>
                <a:cs typeface="Calibri"/>
              </a:rPr>
              <a:t>Tunghai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cs typeface="Calibri"/>
              </a:rPr>
              <a:t> University in Taichung, Taiwan</a:t>
            </a:r>
          </a:p>
          <a:p>
            <a:pPr marL="0" indent="0">
              <a:buNone/>
            </a:pPr>
            <a:endParaRPr lang="en-US" sz="2000" dirty="0">
              <a:solidFill>
                <a:schemeClr val="accent1">
                  <a:lumMod val="50000"/>
                </a:schemeClr>
              </a:solidFill>
              <a:cs typeface="Calibri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6209" r="5618"/>
          <a:stretch/>
        </p:blipFill>
        <p:spPr>
          <a:xfrm>
            <a:off x="6754761" y="1466616"/>
            <a:ext cx="5305002" cy="5261355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CB00112-DA88-4235-B6EA-1960F8CFA4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78253" y="5167092"/>
            <a:ext cx="6604141" cy="156087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cs typeface="Calibri"/>
              </a:rPr>
              <a:t>COVID complications</a:t>
            </a:r>
            <a:endParaRPr lang="en-US" sz="2000" dirty="0" smtClean="0">
              <a:solidFill>
                <a:schemeClr val="accent1">
                  <a:lumMod val="50000"/>
                </a:schemeClr>
              </a:solidFill>
              <a:cs typeface="Calibri"/>
            </a:endParaRPr>
          </a:p>
          <a:p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cs typeface="Calibri"/>
              </a:rPr>
              <a:t>2020-2021 program postponed to spring 2021</a:t>
            </a:r>
            <a:endParaRPr lang="en-US" sz="2000" dirty="0" smtClean="0">
              <a:solidFill>
                <a:schemeClr val="accent1">
                  <a:lumMod val="50000"/>
                </a:schemeClr>
              </a:solidFill>
              <a:cs typeface="Calibri"/>
            </a:endParaRPr>
          </a:p>
          <a:p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cs typeface="Calibri"/>
              </a:rPr>
              <a:t>Unsure we’d be going until we actually stepped on the plane in January 2021</a:t>
            </a:r>
            <a:endParaRPr lang="en-US" sz="2000" dirty="0" smtClean="0">
              <a:solidFill>
                <a:schemeClr val="accent1">
                  <a:lumMod val="50000"/>
                </a:schemeClr>
              </a:solidFill>
              <a:cs typeface="Calibri"/>
            </a:endParaRPr>
          </a:p>
          <a:p>
            <a:pPr marL="0" indent="0">
              <a:buNone/>
            </a:pPr>
            <a:endParaRPr lang="en-US" sz="2000" dirty="0">
              <a:solidFill>
                <a:schemeClr val="accent1">
                  <a:lumMod val="50000"/>
                </a:schemeClr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32122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68275" y="153419"/>
            <a:ext cx="10515600" cy="905833"/>
          </a:xfrm>
        </p:spPr>
        <p:txBody>
          <a:bodyPr/>
          <a:lstStyle/>
          <a:p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  <a:latin typeface="Arial Black"/>
              </a:rPr>
              <a:t>Tunghai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Arial Black"/>
              </a:rPr>
              <a:t> University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200932" y="938893"/>
            <a:ext cx="5715000" cy="24493"/>
          </a:xfrm>
          <a:prstGeom prst="line">
            <a:avLst/>
          </a:prstGeom>
          <a:ln w="76200" cmpd="sng">
            <a:solidFill>
              <a:srgbClr val="D249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74" t="6009" r="12317" b="11120"/>
          <a:stretch/>
        </p:blipFill>
        <p:spPr>
          <a:xfrm>
            <a:off x="7239000" y="85725"/>
            <a:ext cx="4887181" cy="413781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56" t="39253" r="4786" b="17204"/>
          <a:stretch/>
        </p:blipFill>
        <p:spPr>
          <a:xfrm>
            <a:off x="101907" y="1126946"/>
            <a:ext cx="5060762" cy="370602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9" t="18329" r="34621" b="24634"/>
          <a:stretch/>
        </p:blipFill>
        <p:spPr>
          <a:xfrm>
            <a:off x="3913247" y="3429870"/>
            <a:ext cx="4423527" cy="342813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 flipH="1">
            <a:off x="649725" y="5141042"/>
            <a:ext cx="273942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History and Geography for our Interconnected World</a:t>
            </a:r>
          </a:p>
          <a:p>
            <a:endParaRPr lang="en-US" b="1" dirty="0"/>
          </a:p>
          <a:p>
            <a:r>
              <a:rPr lang="en-US" dirty="0" smtClean="0"/>
              <a:t>13 weeks (12 in person)</a:t>
            </a:r>
          </a:p>
          <a:p>
            <a:r>
              <a:rPr lang="en-US" dirty="0" smtClean="0"/>
              <a:t>43 students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 flipH="1">
            <a:off x="8613610" y="5067018"/>
            <a:ext cx="33560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Conducting Research and Navigating the Research Lifecycle</a:t>
            </a:r>
          </a:p>
          <a:p>
            <a:endParaRPr lang="en-US" dirty="0"/>
          </a:p>
          <a:p>
            <a:r>
              <a:rPr lang="en-US" dirty="0"/>
              <a:t>4</a:t>
            </a:r>
            <a:r>
              <a:rPr lang="en-US" dirty="0" smtClean="0"/>
              <a:t> weeks (fully online)</a:t>
            </a:r>
          </a:p>
          <a:p>
            <a:r>
              <a:rPr lang="en-US" dirty="0"/>
              <a:t>5</a:t>
            </a:r>
            <a:r>
              <a:rPr lang="en-US" dirty="0" smtClean="0"/>
              <a:t> students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8429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14325" y="254177"/>
            <a:ext cx="10515600" cy="826202"/>
          </a:xfrm>
        </p:spPr>
        <p:txBody>
          <a:bodyPr/>
          <a:lstStyle/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Arial Black"/>
              </a:rPr>
              <a:t>Lessons Learned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314325" y="1080281"/>
            <a:ext cx="5396362" cy="98"/>
          </a:xfrm>
          <a:prstGeom prst="line">
            <a:avLst/>
          </a:prstGeom>
          <a:ln w="76200" cmpd="sng">
            <a:solidFill>
              <a:srgbClr val="D249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096125" y="1762125"/>
            <a:ext cx="6858000" cy="333375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63"/>
          <a:stretch/>
        </p:blipFill>
        <p:spPr>
          <a:xfrm>
            <a:off x="250825" y="1629742"/>
            <a:ext cx="7904541" cy="505989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86" t="32058" b="18568"/>
          <a:stretch/>
        </p:blipFill>
        <p:spPr>
          <a:xfrm>
            <a:off x="6494430" y="113027"/>
            <a:ext cx="2176970" cy="2293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880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82503" y="138791"/>
            <a:ext cx="8402413" cy="653143"/>
          </a:xfrm>
        </p:spPr>
        <p:txBody>
          <a:bodyPr>
            <a:noAutofit/>
          </a:bodyPr>
          <a:lstStyle/>
          <a:p>
            <a:r>
              <a:rPr lang="en-US" sz="4400" dirty="0" smtClean="0">
                <a:solidFill>
                  <a:schemeClr val="accent1">
                    <a:lumMod val="50000"/>
                  </a:schemeClr>
                </a:solidFill>
                <a:latin typeface="Arial Black"/>
              </a:rPr>
              <a:t>Open History Course</a:t>
            </a:r>
            <a:endParaRPr lang="en-US" sz="4400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82503" y="763361"/>
            <a:ext cx="6516987" cy="28573"/>
          </a:xfrm>
          <a:prstGeom prst="line">
            <a:avLst/>
          </a:prstGeom>
          <a:ln w="76200" cmpd="sng">
            <a:solidFill>
              <a:srgbClr val="D249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872" y="1761371"/>
            <a:ext cx="9959408" cy="4084300"/>
          </a:xfrm>
          <a:prstGeom prst="rect">
            <a:avLst/>
          </a:prstGeom>
          <a:ln w="12700">
            <a:solidFill>
              <a:schemeClr val="accent2">
                <a:lumMod val="75000"/>
              </a:schemeClr>
            </a:solidFill>
          </a:ln>
        </p:spPr>
      </p:pic>
      <p:sp>
        <p:nvSpPr>
          <p:cNvPr id="6" name="Rectangle 5"/>
          <p:cNvSpPr/>
          <p:nvPr/>
        </p:nvSpPr>
        <p:spPr>
          <a:xfrm>
            <a:off x="2944520" y="6279797"/>
            <a:ext cx="620058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hlinkClick r:id="rId4"/>
              </a:rPr>
              <a:t>https://</a:t>
            </a:r>
            <a:r>
              <a:rPr lang="en-US" sz="2000" dirty="0" smtClean="0">
                <a:hlinkClick r:id="rId4"/>
              </a:rPr>
              <a:t>www.oercommons.org/courseware/lesson/77796</a:t>
            </a:r>
            <a:r>
              <a:rPr lang="en-US" sz="2000" dirty="0" smtClean="0"/>
              <a:t> </a:t>
            </a:r>
            <a:endParaRPr lang="en-US" sz="20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23929" y="199475"/>
            <a:ext cx="4240070" cy="1127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364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30153" y="367391"/>
            <a:ext cx="8402413" cy="653143"/>
          </a:xfrm>
        </p:spPr>
        <p:txBody>
          <a:bodyPr>
            <a:noAutofit/>
          </a:bodyPr>
          <a:lstStyle/>
          <a:p>
            <a:r>
              <a:rPr lang="en-US" sz="4400" dirty="0" smtClean="0">
                <a:solidFill>
                  <a:schemeClr val="accent1">
                    <a:lumMod val="50000"/>
                  </a:schemeClr>
                </a:solidFill>
                <a:latin typeface="Arial Black"/>
              </a:rPr>
              <a:t>Navigating Research Book</a:t>
            </a:r>
            <a:endParaRPr lang="en-US" sz="4400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430153" y="991961"/>
            <a:ext cx="8169695" cy="28573"/>
          </a:xfrm>
          <a:prstGeom prst="line">
            <a:avLst/>
          </a:prstGeom>
          <a:ln w="76200" cmpd="sng">
            <a:solidFill>
              <a:srgbClr val="D249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7494" y="5389313"/>
            <a:ext cx="3018453" cy="80284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118" y="1163502"/>
            <a:ext cx="4009532" cy="523160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110185" y="6320284"/>
            <a:ext cx="41701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hlinkClick r:id="rId5"/>
              </a:rPr>
              <a:t>https://pressbooks.pub/researchlifecycle/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2" name="Text Placeholder 3"/>
          <p:cNvSpPr txBox="1">
            <a:spLocks/>
          </p:cNvSpPr>
          <p:nvPr/>
        </p:nvSpPr>
        <p:spPr>
          <a:xfrm>
            <a:off x="319177" y="1402371"/>
            <a:ext cx="5055079" cy="54153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19" r="13641"/>
          <a:stretch/>
        </p:blipFill>
        <p:spPr>
          <a:xfrm>
            <a:off x="6014884" y="1314821"/>
            <a:ext cx="5261994" cy="398694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4440" y="5429888"/>
            <a:ext cx="2956687" cy="762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97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06375" y="89919"/>
            <a:ext cx="10515600" cy="905833"/>
          </a:xfrm>
        </p:spPr>
        <p:txBody>
          <a:bodyPr/>
          <a:lstStyle/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Arial Black"/>
              </a:rPr>
              <a:t>Impact of COVID-19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239032" y="863146"/>
            <a:ext cx="6131379" cy="12247"/>
          </a:xfrm>
          <a:prstGeom prst="line">
            <a:avLst/>
          </a:prstGeom>
          <a:ln w="76200" cmpd="sng">
            <a:solidFill>
              <a:srgbClr val="D249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95" b="6237"/>
          <a:stretch/>
        </p:blipFill>
        <p:spPr>
          <a:xfrm>
            <a:off x="6713774" y="204219"/>
            <a:ext cx="5244047" cy="29603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05" b="12311"/>
          <a:stretch/>
        </p:blipFill>
        <p:spPr>
          <a:xfrm>
            <a:off x="6086695" y="2814142"/>
            <a:ext cx="3249102" cy="384606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24" b="30434"/>
          <a:stretch/>
        </p:blipFill>
        <p:spPr>
          <a:xfrm>
            <a:off x="9501917" y="3298999"/>
            <a:ext cx="2573500" cy="316853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369" y="1725881"/>
            <a:ext cx="6126128" cy="3859115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41592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3539" y="1071326"/>
            <a:ext cx="3472945" cy="4432300"/>
          </a:xfrm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82903" y="108127"/>
            <a:ext cx="10515600" cy="826202"/>
          </a:xfrm>
        </p:spPr>
        <p:txBody>
          <a:bodyPr/>
          <a:lstStyle/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Arial Black"/>
              </a:rPr>
              <a:t>Staying Connected to Taiwan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82903" y="903145"/>
            <a:ext cx="9110166" cy="31184"/>
          </a:xfrm>
          <a:prstGeom prst="line">
            <a:avLst/>
          </a:prstGeom>
          <a:ln w="76200" cmpd="sng">
            <a:solidFill>
              <a:srgbClr val="D249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7" t="9965" b="1817"/>
          <a:stretch/>
        </p:blipFill>
        <p:spPr>
          <a:xfrm>
            <a:off x="182903" y="1071326"/>
            <a:ext cx="6442696" cy="436427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1" t="15917" b="15320"/>
          <a:stretch/>
        </p:blipFill>
        <p:spPr>
          <a:xfrm>
            <a:off x="5663788" y="3117850"/>
            <a:ext cx="2816131" cy="350108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30354" y="5634685"/>
            <a:ext cx="2907632" cy="92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484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B00112-DA88-4235-B6EA-1960F8CFA4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2271" y="1983920"/>
            <a:ext cx="6706961" cy="475569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  <a:cs typeface="Calibri"/>
              </a:rPr>
              <a:t>Participation from American librarians</a:t>
            </a:r>
          </a:p>
          <a:p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  <a:cs typeface="Calibri"/>
              </a:rPr>
              <a:t>Increase knowledge of opportunities</a:t>
            </a:r>
          </a:p>
          <a:p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  <a:cs typeface="Calibri"/>
              </a:rPr>
              <a:t>Bring librarians to the US</a:t>
            </a:r>
          </a:p>
          <a:p>
            <a:pPr marL="0" indent="0">
              <a:buNone/>
            </a:pPr>
            <a:endParaRPr lang="en-US" sz="3200" dirty="0" smtClean="0">
              <a:solidFill>
                <a:schemeClr val="accent1">
                  <a:lumMod val="50000"/>
                </a:schemeClr>
              </a:solidFill>
              <a:cs typeface="Calibri"/>
            </a:endParaRPr>
          </a:p>
          <a:p>
            <a:pPr marL="0" indent="0">
              <a:buNone/>
            </a:pPr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  <a:cs typeface="Calibri"/>
              </a:rPr>
              <a:t>Connection to Taiwanese Libraries </a:t>
            </a:r>
          </a:p>
          <a:p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  <a:cs typeface="Calibri"/>
              </a:rPr>
              <a:t>Learn about practice in Taiwan</a:t>
            </a:r>
          </a:p>
          <a:p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  <a:cs typeface="Calibri"/>
              </a:rPr>
              <a:t>Form collaborations</a:t>
            </a:r>
            <a:endParaRPr lang="en-US" sz="2000" dirty="0">
              <a:solidFill>
                <a:schemeClr val="accent1">
                  <a:lumMod val="50000"/>
                </a:schemeClr>
              </a:solidFill>
              <a:cs typeface="Calibri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14325" y="254177"/>
            <a:ext cx="10515600" cy="826202"/>
          </a:xfrm>
        </p:spPr>
        <p:txBody>
          <a:bodyPr/>
          <a:lstStyle/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Arial Black"/>
              </a:rPr>
              <a:t>Fulbright and Librarians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314325" y="1080281"/>
            <a:ext cx="7384596" cy="98"/>
          </a:xfrm>
          <a:prstGeom prst="line">
            <a:avLst/>
          </a:prstGeom>
          <a:ln w="76200" cmpd="sng">
            <a:solidFill>
              <a:srgbClr val="D249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0953" y="217735"/>
            <a:ext cx="2884694" cy="288469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1889" y="2501686"/>
            <a:ext cx="2542342" cy="238055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8673" y="5154825"/>
            <a:ext cx="5135043" cy="1519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205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6">
            <a:extLst>
              <a:ext uri="{FF2B5EF4-FFF2-40B4-BE49-F238E27FC236}">
                <a16:creationId xmlns:a16="http://schemas.microsoft.com/office/drawing/2014/main" id="{20B3323A-CA47-4C36-860E-7BC5263C6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514" y="371475"/>
            <a:ext cx="7581724" cy="714622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2060"/>
                </a:solidFill>
                <a:latin typeface="Arial Black"/>
                <a:cs typeface="Arial Black"/>
              </a:rPr>
              <a:t>Thank you! </a:t>
            </a:r>
            <a:endParaRPr lang="en-US" dirty="0">
              <a:solidFill>
                <a:srgbClr val="002060"/>
              </a:solidFill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6673179-D781-4AB7-86F5-C037ED2F4EFA}"/>
              </a:ext>
            </a:extLst>
          </p:cNvPr>
          <p:cNvCxnSpPr/>
          <p:nvPr/>
        </p:nvCxnSpPr>
        <p:spPr>
          <a:xfrm flipV="1">
            <a:off x="522514" y="1077933"/>
            <a:ext cx="3477987" cy="8164"/>
          </a:xfrm>
          <a:prstGeom prst="line">
            <a:avLst/>
          </a:prstGeom>
          <a:ln w="76200" cmpd="sng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Subtitle 6">
            <a:extLst>
              <a:ext uri="{FF2B5EF4-FFF2-40B4-BE49-F238E27FC236}">
                <a16:creationId xmlns:a16="http://schemas.microsoft.com/office/drawing/2014/main" id="{69252CB0-E232-41DD-BA9F-66B5FBE9A5FE}"/>
              </a:ext>
            </a:extLst>
          </p:cNvPr>
          <p:cNvSpPr txBox="1">
            <a:spLocks/>
          </p:cNvSpPr>
          <p:nvPr/>
        </p:nvSpPr>
        <p:spPr>
          <a:xfrm>
            <a:off x="702907" y="5475288"/>
            <a:ext cx="3349506" cy="1655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0000"/>
              </a:lnSpc>
            </a:pPr>
            <a:r>
              <a:rPr lang="en-US" sz="1600" b="1" dirty="0">
                <a:solidFill>
                  <a:srgbClr val="0B1D37"/>
                </a:solidFill>
                <a:latin typeface="Arial"/>
                <a:cs typeface="Arial"/>
              </a:rPr>
              <a:t>BRIANNA BULJUNG</a:t>
            </a:r>
          </a:p>
          <a:p>
            <a:pPr>
              <a:lnSpc>
                <a:spcPct val="70000"/>
              </a:lnSpc>
            </a:pPr>
            <a:r>
              <a:rPr lang="en-US" sz="1600" b="1" dirty="0">
                <a:solidFill>
                  <a:srgbClr val="0B1D37"/>
                </a:solidFill>
                <a:latin typeface="Arial"/>
                <a:cs typeface="Arial"/>
              </a:rPr>
              <a:t>Teaching &amp; Learning Librarian </a:t>
            </a:r>
          </a:p>
          <a:p>
            <a:pPr>
              <a:lnSpc>
                <a:spcPct val="70000"/>
              </a:lnSpc>
            </a:pPr>
            <a:r>
              <a:rPr lang="en-US" sz="1600" b="1" dirty="0">
                <a:solidFill>
                  <a:srgbClr val="0B1D37"/>
                </a:solidFill>
                <a:latin typeface="Arial"/>
                <a:cs typeface="Arial"/>
              </a:rPr>
              <a:t>bbuljung@mines.edu</a:t>
            </a:r>
          </a:p>
          <a:p>
            <a:endParaRPr lang="en-US" sz="2000" dirty="0">
              <a:solidFill>
                <a:srgbClr val="0B1D37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38" r="11367"/>
          <a:stretch/>
        </p:blipFill>
        <p:spPr>
          <a:xfrm>
            <a:off x="793136" y="1466042"/>
            <a:ext cx="2992342" cy="3800660"/>
          </a:xfrm>
          <a:prstGeom prst="rect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</p:pic>
      <p:pic>
        <p:nvPicPr>
          <p:cNvPr id="12" name="Picture 2" descr="Arthur Lakes Library">
            <a:extLst>
              <a:ext uri="{FF2B5EF4-FFF2-40B4-BE49-F238E27FC236}">
                <a16:creationId xmlns:a16="http://schemas.microsoft.com/office/drawing/2014/main" id="{19A392BB-D768-4DB6-BD58-0FCDFED5B6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1065" y="6003637"/>
            <a:ext cx="4020935" cy="804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1339" y="5835224"/>
            <a:ext cx="3742899" cy="995534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21020" y="183218"/>
            <a:ext cx="3495202" cy="82781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24516" y="65571"/>
            <a:ext cx="3342620" cy="106310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44"/>
          <a:stretch/>
        </p:blipFill>
        <p:spPr>
          <a:xfrm>
            <a:off x="4835165" y="1224465"/>
            <a:ext cx="6971710" cy="4663739"/>
          </a:xfrm>
          <a:prstGeom prst="rect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752698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</TotalTime>
  <Words>212</Words>
  <Application>Microsoft Office PowerPoint</Application>
  <PresentationFormat>Widescreen</PresentationFormat>
  <Paragraphs>58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Arial Black</vt:lpstr>
      <vt:lpstr>Calibri</vt:lpstr>
      <vt:lpstr>Calibri Light</vt:lpstr>
      <vt:lpstr>Gotham</vt:lpstr>
      <vt:lpstr>Office Theme</vt:lpstr>
      <vt:lpstr>PowerPoint Presentation</vt:lpstr>
      <vt:lpstr>We’re going to China…</vt:lpstr>
      <vt:lpstr>Tunghai University</vt:lpstr>
      <vt:lpstr>Lessons Learned</vt:lpstr>
      <vt:lpstr>Open History Course</vt:lpstr>
      <vt:lpstr>Navigating Research Book</vt:lpstr>
      <vt:lpstr>Impact of COVID-19</vt:lpstr>
      <vt:lpstr>Staying Connected to Taiwan</vt:lpstr>
      <vt:lpstr>Fulbright and Librarians</vt:lpstr>
      <vt:lpstr>Thank you!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Brianna Buljung</dc:creator>
  <cp:lastModifiedBy>Brianna Buljung</cp:lastModifiedBy>
  <cp:revision>20</cp:revision>
  <dcterms:created xsi:type="dcterms:W3CDTF">2023-02-01T17:25:26Z</dcterms:created>
  <dcterms:modified xsi:type="dcterms:W3CDTF">2023-03-02T18:13:35Z</dcterms:modified>
</cp:coreProperties>
</file>