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295" r:id="rId3"/>
    <p:sldId id="334" r:id="rId4"/>
    <p:sldId id="333" r:id="rId5"/>
    <p:sldId id="323" r:id="rId6"/>
    <p:sldId id="308" r:id="rId7"/>
    <p:sldId id="309" r:id="rId8"/>
    <p:sldId id="325" r:id="rId9"/>
    <p:sldId id="294" r:id="rId10"/>
    <p:sldId id="306" r:id="rId11"/>
    <p:sldId id="312" r:id="rId12"/>
    <p:sldId id="319" r:id="rId13"/>
    <p:sldId id="342" r:id="rId14"/>
    <p:sldId id="339" r:id="rId15"/>
    <p:sldId id="341" r:id="rId16"/>
    <p:sldId id="310" r:id="rId17"/>
    <p:sldId id="314" r:id="rId18"/>
    <p:sldId id="313" r:id="rId19"/>
    <p:sldId id="315" r:id="rId20"/>
    <p:sldId id="316" r:id="rId21"/>
    <p:sldId id="318" r:id="rId22"/>
    <p:sldId id="296" r:id="rId23"/>
    <p:sldId id="298" r:id="rId24"/>
    <p:sldId id="297" r:id="rId25"/>
    <p:sldId id="307" r:id="rId26"/>
    <p:sldId id="343" r:id="rId27"/>
    <p:sldId id="351" r:id="rId28"/>
    <p:sldId id="345" r:id="rId29"/>
    <p:sldId id="346" r:id="rId30"/>
    <p:sldId id="352" r:id="rId31"/>
    <p:sldId id="349" r:id="rId32"/>
    <p:sldId id="350" r:id="rId33"/>
    <p:sldId id="347" r:id="rId34"/>
    <p:sldId id="353" r:id="rId35"/>
    <p:sldId id="354" r:id="rId3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E8F4F8"/>
    <a:srgbClr val="FFEFEF"/>
    <a:srgbClr val="FFFF99"/>
    <a:srgbClr val="FFFF66"/>
    <a:srgbClr val="FFFFCC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94660"/>
  </p:normalViewPr>
  <p:slideViewPr>
    <p:cSldViewPr>
      <p:cViewPr varScale="1">
        <p:scale>
          <a:sx n="64" d="100"/>
          <a:sy n="64" d="100"/>
        </p:scale>
        <p:origin x="157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BDEF0B1-CAEF-4775-A85B-44F443EA707E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F5C36B1-7714-441A-8502-3ED5C36636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578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C36B1-7714-441A-8502-3ED5C366369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15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C36B1-7714-441A-8502-3ED5C366369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3449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C36B1-7714-441A-8502-3ED5C366369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632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C36B1-7714-441A-8502-3ED5C366369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5264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C36B1-7714-441A-8502-3ED5C366369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1445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C36B1-7714-441A-8502-3ED5C366369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6324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C36B1-7714-441A-8502-3ED5C366369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296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C36B1-7714-441A-8502-3ED5C366369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8314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C36B1-7714-441A-8502-3ED5C366369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5846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C36B1-7714-441A-8502-3ED5C366369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8897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C36B1-7714-441A-8502-3ED5C366369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4425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C36B1-7714-441A-8502-3ED5C366369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4795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C36B1-7714-441A-8502-3ED5C366369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6461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C36B1-7714-441A-8502-3ED5C366369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3914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C36B1-7714-441A-8502-3ED5C366369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7588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C36B1-7714-441A-8502-3ED5C366369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4791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C36B1-7714-441A-8502-3ED5C366369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0817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C36B1-7714-441A-8502-3ED5C366369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2942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C36B1-7714-441A-8502-3ED5C366369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6554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C36B1-7714-441A-8502-3ED5C366369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8707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C36B1-7714-441A-8502-3ED5C366369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5793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C36B1-7714-441A-8502-3ED5C366369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2356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C36B1-7714-441A-8502-3ED5C366369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6071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C36B1-7714-441A-8502-3ED5C366369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9403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C36B1-7714-441A-8502-3ED5C366369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5129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C36B1-7714-441A-8502-3ED5C366369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4828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C36B1-7714-441A-8502-3ED5C366369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1065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C36B1-7714-441A-8502-3ED5C366369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6854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C36B1-7714-441A-8502-3ED5C366369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8825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C36B1-7714-441A-8502-3ED5C366369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60244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C36B1-7714-441A-8502-3ED5C3663696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18051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C36B1-7714-441A-8502-3ED5C3663696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64928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C36B1-7714-441A-8502-3ED5C3663696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00187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C36B1-7714-441A-8502-3ED5C3663696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190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8A75E-C66D-4B2F-B5EA-E18956A33194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D73A9-98BF-42FF-981F-091CF2518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368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8A75E-C66D-4B2F-B5EA-E18956A33194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D73A9-98BF-42FF-981F-091CF2518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984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8A75E-C66D-4B2F-B5EA-E18956A33194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D73A9-98BF-42FF-981F-091CF2518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628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8A75E-C66D-4B2F-B5EA-E18956A33194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D73A9-98BF-42FF-981F-091CF2518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625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8A75E-C66D-4B2F-B5EA-E18956A33194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D73A9-98BF-42FF-981F-091CF2518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166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8A75E-C66D-4B2F-B5EA-E18956A33194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D73A9-98BF-42FF-981F-091CF2518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96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8A75E-C66D-4B2F-B5EA-E18956A33194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D73A9-98BF-42FF-981F-091CF2518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839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8A75E-C66D-4B2F-B5EA-E18956A33194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D73A9-98BF-42FF-981F-091CF2518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78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8A75E-C66D-4B2F-B5EA-E18956A33194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D73A9-98BF-42FF-981F-091CF2518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153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8A75E-C66D-4B2F-B5EA-E18956A33194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D73A9-98BF-42FF-981F-091CF2518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185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8A75E-C66D-4B2F-B5EA-E18956A33194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D73A9-98BF-42FF-981F-091CF2518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493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88A75E-C66D-4B2F-B5EA-E18956A33194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BD73A9-98BF-42FF-981F-091CF2518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889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13" Type="http://schemas.openxmlformats.org/officeDocument/2006/relationships/image" Target="../media/image30.jpeg"/><Relationship Id="rId18" Type="http://schemas.openxmlformats.org/officeDocument/2006/relationships/image" Target="../media/image35.jpeg"/><Relationship Id="rId3" Type="http://schemas.openxmlformats.org/officeDocument/2006/relationships/image" Target="../media/image2.jpg"/><Relationship Id="rId7" Type="http://schemas.openxmlformats.org/officeDocument/2006/relationships/image" Target="../media/image24.jpeg"/><Relationship Id="rId12" Type="http://schemas.openxmlformats.org/officeDocument/2006/relationships/image" Target="../media/image29.jpeg"/><Relationship Id="rId17" Type="http://schemas.openxmlformats.org/officeDocument/2006/relationships/image" Target="../media/image34.jpe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11" Type="http://schemas.openxmlformats.org/officeDocument/2006/relationships/image" Target="../media/image28.jpeg"/><Relationship Id="rId5" Type="http://schemas.openxmlformats.org/officeDocument/2006/relationships/image" Target="../media/image22.jpeg"/><Relationship Id="rId15" Type="http://schemas.openxmlformats.org/officeDocument/2006/relationships/image" Target="../media/image32.jpeg"/><Relationship Id="rId10" Type="http://schemas.openxmlformats.org/officeDocument/2006/relationships/image" Target="../media/image27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Relationship Id="rId1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2.jp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eg"/><Relationship Id="rId4" Type="http://schemas.openxmlformats.org/officeDocument/2006/relationships/image" Target="../media/image4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G"/><Relationship Id="rId4" Type="http://schemas.openxmlformats.org/officeDocument/2006/relationships/image" Target="../media/image5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5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7.png"/><Relationship Id="rId4" Type="http://schemas.openxmlformats.org/officeDocument/2006/relationships/image" Target="../media/image5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microsoft.com/office/2007/relationships/hdphoto" Target="../media/hdphoto2.wdp"/><Relationship Id="rId4" Type="http://schemas.openxmlformats.org/officeDocument/2006/relationships/image" Target="../media/image5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6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jpg"/><Relationship Id="rId4" Type="http://schemas.openxmlformats.org/officeDocument/2006/relationships/image" Target="../media/image6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7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jpg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8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jpeg"/><Relationship Id="rId4" Type="http://schemas.openxmlformats.org/officeDocument/2006/relationships/image" Target="../media/image89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191000"/>
            <a:ext cx="9144000" cy="1752600"/>
          </a:xfrm>
          <a:solidFill>
            <a:srgbClr val="0099FF"/>
          </a:solidFill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After the Fulbright: Conflict, Resolution, Rebuilding</a:t>
            </a:r>
          </a:p>
          <a:p>
            <a:r>
              <a:rPr lang="en-US" sz="1800" dirty="0">
                <a:solidFill>
                  <a:schemeClr val="tx1"/>
                </a:solidFill>
              </a:rPr>
              <a:t>Axum, Ethiopia</a:t>
            </a:r>
          </a:p>
          <a:p>
            <a:r>
              <a:rPr lang="en-US" sz="1800" dirty="0">
                <a:solidFill>
                  <a:schemeClr val="tx1"/>
                </a:solidFill>
              </a:rPr>
              <a:t>Janet Lee</a:t>
            </a:r>
            <a:endParaRPr lang="en-US" sz="2800" dirty="0">
              <a:solidFill>
                <a:schemeClr val="tx1"/>
              </a:solidFill>
            </a:endParaRPr>
          </a:p>
          <a:p>
            <a:endParaRPr lang="en-US" sz="2800" b="1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029"/>
            <a:ext cx="9144000" cy="41910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62600"/>
            <a:ext cx="9144000" cy="13273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200" y="5791200"/>
            <a:ext cx="822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Better Together: The Power of Global </a:t>
            </a:r>
            <a:r>
              <a:rPr lang="en-US" sz="2400"/>
              <a:t>Library Connections, March 7, 2023 </a:t>
            </a:r>
            <a:r>
              <a:rPr lang="en-US" sz="1600"/>
              <a:t> 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273105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7000">
              <a:schemeClr val="accent1">
                <a:lumMod val="20000"/>
                <a:lumOff val="80000"/>
              </a:schemeClr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60869"/>
            <a:ext cx="9144000" cy="1047775"/>
          </a:xfrm>
        </p:spPr>
      </p:pic>
      <p:sp>
        <p:nvSpPr>
          <p:cNvPr id="9" name="TextBox 8"/>
          <p:cNvSpPr txBox="1"/>
          <p:nvPr/>
        </p:nvSpPr>
        <p:spPr>
          <a:xfrm>
            <a:off x="900248" y="228600"/>
            <a:ext cx="7557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Where it all began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29000" y="982725"/>
            <a:ext cx="274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Peace Corps Ethiopia 1974-76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1000" y="3505200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Emdeber</a:t>
            </a:r>
            <a:r>
              <a:rPr lang="en-US" dirty="0"/>
              <a:t>, Ethiopia </a:t>
            </a:r>
          </a:p>
        </p:txBody>
      </p:sp>
      <p:pic>
        <p:nvPicPr>
          <p:cNvPr id="15" name="Picture Placeholder 4" descr="Janet 17.jpg"/>
          <p:cNvPicPr>
            <a:picLocks noChangeAspect="1"/>
          </p:cNvPicPr>
          <p:nvPr/>
        </p:nvPicPr>
        <p:blipFill>
          <a:blip r:embed="rId4" cstate="print"/>
          <a:srcRect l="6940" r="6940"/>
          <a:stretch>
            <a:fillRect/>
          </a:stretch>
        </p:blipFill>
        <p:spPr bwMode="auto">
          <a:xfrm>
            <a:off x="164596" y="1219200"/>
            <a:ext cx="2874695" cy="2098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200" y="2095581"/>
            <a:ext cx="3048000" cy="2286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251562" y="4648200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Haile Selassie I Secondary School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758354" y="5232763"/>
            <a:ext cx="2411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Ato Wolde, the school librarian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B26551-18FD-1190-C61E-ED28205545B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8" t="3583" r="1682" b="3583"/>
          <a:stretch/>
        </p:blipFill>
        <p:spPr>
          <a:xfrm>
            <a:off x="6758354" y="2478677"/>
            <a:ext cx="2004646" cy="2743200"/>
          </a:xfrm>
          <a:prstGeom prst="rect">
            <a:avLst/>
          </a:prstGeom>
          <a:ln w="952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46035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7000">
              <a:schemeClr val="accent1">
                <a:lumMod val="20000"/>
                <a:lumOff val="80000"/>
              </a:schemeClr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7326"/>
            <a:ext cx="9144000" cy="1047775"/>
          </a:xfrm>
        </p:spPr>
      </p:pic>
      <p:sp>
        <p:nvSpPr>
          <p:cNvPr id="9" name="TextBox 8"/>
          <p:cNvSpPr txBox="1"/>
          <p:nvPr/>
        </p:nvSpPr>
        <p:spPr>
          <a:xfrm>
            <a:off x="900248" y="228600"/>
            <a:ext cx="7557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Where it all began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71800" y="1066800"/>
            <a:ext cx="3581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Mekelle, Ethiopia 2010</a:t>
            </a:r>
          </a:p>
          <a:p>
            <a:pPr algn="ctr"/>
            <a:r>
              <a:rPr lang="en-US" sz="2400" b="1" dirty="0"/>
              <a:t>Five-month Sabbatical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7560" y="1996104"/>
            <a:ext cx="484888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315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7000">
              <a:schemeClr val="accent1">
                <a:lumMod val="20000"/>
                <a:lumOff val="80000"/>
              </a:schemeClr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7326"/>
            <a:ext cx="9144000" cy="1047775"/>
          </a:xfrm>
        </p:spPr>
      </p:pic>
      <p:sp>
        <p:nvSpPr>
          <p:cNvPr id="9" name="TextBox 8"/>
          <p:cNvSpPr txBox="1"/>
          <p:nvPr/>
        </p:nvSpPr>
        <p:spPr>
          <a:xfrm>
            <a:off x="900248" y="228600"/>
            <a:ext cx="7557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Where it all began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38400" y="1066800"/>
            <a:ext cx="449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Mekelle, Ethiopia </a:t>
            </a:r>
          </a:p>
          <a:p>
            <a:pPr algn="ctr"/>
            <a:r>
              <a:rPr lang="en-US" sz="2400" b="1" dirty="0"/>
              <a:t>Five-month 2010 Sabbatical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4778" y="1897797"/>
            <a:ext cx="5108891" cy="3865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097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7000">
              <a:schemeClr val="accent1">
                <a:lumMod val="20000"/>
                <a:lumOff val="80000"/>
              </a:schemeClr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7326"/>
            <a:ext cx="9144000" cy="1047775"/>
          </a:xfrm>
        </p:spPr>
      </p:pic>
      <p:sp>
        <p:nvSpPr>
          <p:cNvPr id="6" name="TextBox 5"/>
          <p:cNvSpPr txBox="1"/>
          <p:nvPr/>
        </p:nvSpPr>
        <p:spPr>
          <a:xfrm>
            <a:off x="1066800" y="838200"/>
            <a:ext cx="7391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800" dirty="0"/>
          </a:p>
          <a:p>
            <a:pPr algn="ctr"/>
            <a:endParaRPr lang="en-US" sz="4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39"/>
          <a:stretch/>
        </p:blipFill>
        <p:spPr>
          <a:xfrm>
            <a:off x="152400" y="1323224"/>
            <a:ext cx="2271848" cy="36576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981200"/>
            <a:ext cx="3429000" cy="2571750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872762"/>
            <a:ext cx="2743200" cy="36576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900248" y="228600"/>
            <a:ext cx="755795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Axum, Ethiopia</a:t>
            </a:r>
          </a:p>
          <a:p>
            <a:pPr algn="ctr"/>
            <a:r>
              <a:rPr lang="en-US" sz="3200" dirty="0"/>
              <a:t>2017-18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667000" y="4655248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Stelae fields</a:t>
            </a:r>
          </a:p>
        </p:txBody>
      </p:sp>
    </p:spTree>
    <p:extLst>
      <p:ext uri="{BB962C8B-B14F-4D97-AF65-F5344CB8AC3E}">
        <p14:creationId xmlns:p14="http://schemas.microsoft.com/office/powerpoint/2010/main" val="2113433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7000">
              <a:schemeClr val="accent1">
                <a:lumMod val="20000"/>
                <a:lumOff val="80000"/>
              </a:schemeClr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7326"/>
            <a:ext cx="9144000" cy="1047775"/>
          </a:xfrm>
        </p:spPr>
      </p:pic>
      <p:sp>
        <p:nvSpPr>
          <p:cNvPr id="6" name="TextBox 5"/>
          <p:cNvSpPr txBox="1"/>
          <p:nvPr/>
        </p:nvSpPr>
        <p:spPr>
          <a:xfrm>
            <a:off x="1066800" y="838200"/>
            <a:ext cx="7391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800" dirty="0"/>
          </a:p>
          <a:p>
            <a:pPr algn="ctr"/>
            <a:endParaRPr lang="en-US" sz="4800" dirty="0"/>
          </a:p>
        </p:txBody>
      </p:sp>
      <p:sp>
        <p:nvSpPr>
          <p:cNvPr id="9" name="TextBox 8"/>
          <p:cNvSpPr txBox="1"/>
          <p:nvPr/>
        </p:nvSpPr>
        <p:spPr>
          <a:xfrm>
            <a:off x="900248" y="228600"/>
            <a:ext cx="7557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Axum, Ethiopia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036260"/>
            <a:ext cx="3657600" cy="27432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152" y="1066800"/>
            <a:ext cx="3657600" cy="27432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3779460"/>
            <a:ext cx="3657600" cy="2743200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228600" y="4114800"/>
            <a:ext cx="228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St. Mary of </a:t>
            </a:r>
            <a:r>
              <a:rPr lang="en-US" sz="2400" dirty="0" err="1"/>
              <a:t>Tsion</a:t>
            </a:r>
            <a:r>
              <a:rPr lang="en-US" sz="2400" dirty="0"/>
              <a:t> Church</a:t>
            </a:r>
          </a:p>
        </p:txBody>
      </p:sp>
    </p:spTree>
    <p:extLst>
      <p:ext uri="{BB962C8B-B14F-4D97-AF65-F5344CB8AC3E}">
        <p14:creationId xmlns:p14="http://schemas.microsoft.com/office/powerpoint/2010/main" val="2092000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7000">
              <a:schemeClr val="accent1">
                <a:lumMod val="20000"/>
                <a:lumOff val="80000"/>
              </a:schemeClr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7326"/>
            <a:ext cx="9144000" cy="1047775"/>
          </a:xfrm>
        </p:spPr>
      </p:pic>
      <p:sp>
        <p:nvSpPr>
          <p:cNvPr id="6" name="TextBox 5"/>
          <p:cNvSpPr txBox="1"/>
          <p:nvPr/>
        </p:nvSpPr>
        <p:spPr>
          <a:xfrm>
            <a:off x="3429000" y="1066800"/>
            <a:ext cx="144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Ark of the Covenant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0248" y="228600"/>
            <a:ext cx="75579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Axum, Ethiopia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0" y="1455241"/>
            <a:ext cx="3657600" cy="2743200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4861" y="1066800"/>
            <a:ext cx="3657600" cy="27432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4017261"/>
            <a:ext cx="3657600" cy="27432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457200" y="4876800"/>
            <a:ext cx="27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Ezana</a:t>
            </a:r>
            <a:r>
              <a:rPr lang="en-US" sz="2000" dirty="0"/>
              <a:t> stone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67600" y="4191000"/>
            <a:ext cx="1600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Queen of Sheba baths Epiphany celebration</a:t>
            </a:r>
          </a:p>
        </p:txBody>
      </p:sp>
    </p:spTree>
    <p:extLst>
      <p:ext uri="{BB962C8B-B14F-4D97-AF65-F5344CB8AC3E}">
        <p14:creationId xmlns:p14="http://schemas.microsoft.com/office/powerpoint/2010/main" val="3871465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7000">
              <a:schemeClr val="accent1">
                <a:lumMod val="20000"/>
                <a:lumOff val="80000"/>
              </a:schemeClr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7326"/>
            <a:ext cx="9144000" cy="1047775"/>
          </a:xfrm>
        </p:spPr>
      </p:pic>
      <p:sp>
        <p:nvSpPr>
          <p:cNvPr id="6" name="TextBox 5"/>
          <p:cNvSpPr txBox="1"/>
          <p:nvPr/>
        </p:nvSpPr>
        <p:spPr>
          <a:xfrm>
            <a:off x="1066800" y="838200"/>
            <a:ext cx="7391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800" dirty="0"/>
          </a:p>
          <a:p>
            <a:pPr algn="ctr"/>
            <a:endParaRPr lang="en-US" sz="4800" dirty="0"/>
          </a:p>
        </p:txBody>
      </p:sp>
      <p:sp>
        <p:nvSpPr>
          <p:cNvPr id="9" name="TextBox 8"/>
          <p:cNvSpPr txBox="1"/>
          <p:nvPr/>
        </p:nvSpPr>
        <p:spPr>
          <a:xfrm>
            <a:off x="900248" y="228600"/>
            <a:ext cx="7557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Stated Projects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85800" y="1028940"/>
            <a:ext cx="480060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Open Access Publishing</a:t>
            </a:r>
            <a:endParaRPr lang="en-US" sz="2400" dirty="0"/>
          </a:p>
          <a:p>
            <a:r>
              <a:rPr lang="en-US" sz="2400" b="1" dirty="0"/>
              <a:t>Koha (Online catalog)</a:t>
            </a:r>
            <a:endParaRPr lang="en-US" sz="2400" dirty="0"/>
          </a:p>
          <a:p>
            <a:r>
              <a:rPr lang="en-US" sz="2400" b="1" dirty="0"/>
              <a:t> </a:t>
            </a:r>
            <a:endParaRPr lang="en-US" sz="2400" dirty="0"/>
          </a:p>
          <a:p>
            <a:r>
              <a:rPr lang="en-US" sz="2400" b="1" dirty="0"/>
              <a:t>  </a:t>
            </a:r>
            <a:endParaRPr lang="en-US" sz="2400" dirty="0"/>
          </a:p>
          <a:p>
            <a:r>
              <a:rPr lang="en-US" sz="2400" b="1" dirty="0"/>
              <a:t>Secondary Projects: </a:t>
            </a:r>
            <a:endParaRPr lang="en-US" sz="2400" dirty="0"/>
          </a:p>
          <a:p>
            <a:r>
              <a:rPr lang="en-US" sz="2400" b="1" dirty="0"/>
              <a:t>Children’s book publishing</a:t>
            </a:r>
            <a:endParaRPr lang="en-US" sz="2400" dirty="0"/>
          </a:p>
          <a:p>
            <a:r>
              <a:rPr lang="en-US" sz="2400" b="1" dirty="0"/>
              <a:t>Axumite Heritage Foundation Library</a:t>
            </a:r>
            <a:endParaRPr lang="en-US" sz="2400" dirty="0"/>
          </a:p>
          <a:p>
            <a:r>
              <a:rPr lang="en-US" sz="2400" b="1" dirty="0"/>
              <a:t>Chromebook Lab</a:t>
            </a:r>
            <a:endParaRPr lang="en-US" sz="2400" dirty="0"/>
          </a:p>
          <a:p>
            <a:r>
              <a:rPr lang="en-US" sz="2400" b="1" dirty="0"/>
              <a:t>Digital Library Class </a:t>
            </a:r>
            <a:endParaRPr lang="en-US" sz="2400" dirty="0"/>
          </a:p>
          <a:p>
            <a:r>
              <a:rPr lang="en-US" b="1" dirty="0"/>
              <a:t> </a:t>
            </a:r>
            <a:endParaRPr lang="en-US" dirty="0"/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2066" t="2372" r="2156" b="1992"/>
          <a:stretch/>
        </p:blipFill>
        <p:spPr>
          <a:xfrm>
            <a:off x="4724400" y="1219200"/>
            <a:ext cx="4217695" cy="3200400"/>
          </a:xfrm>
          <a:prstGeom prst="rect">
            <a:avLst/>
          </a:prstGeom>
          <a:ln w="9525">
            <a:solidFill>
              <a:schemeClr val="accent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A129C87-7B1A-90C1-F9D8-43260C241EBF}"/>
              </a:ext>
            </a:extLst>
          </p:cNvPr>
          <p:cNvSpPr txBox="1"/>
          <p:nvPr/>
        </p:nvSpPr>
        <p:spPr>
          <a:xfrm>
            <a:off x="4670480" y="4572000"/>
            <a:ext cx="4217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With Eskinder </a:t>
            </a:r>
            <a:r>
              <a:rPr lang="en-US" dirty="0" err="1"/>
              <a:t>Asmelash</a:t>
            </a:r>
            <a:r>
              <a:rPr lang="en-US" dirty="0"/>
              <a:t>, IT specialist</a:t>
            </a:r>
          </a:p>
        </p:txBody>
      </p:sp>
    </p:spTree>
    <p:extLst>
      <p:ext uri="{BB962C8B-B14F-4D97-AF65-F5344CB8AC3E}">
        <p14:creationId xmlns:p14="http://schemas.microsoft.com/office/powerpoint/2010/main" val="39215506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7000">
              <a:schemeClr val="accent1">
                <a:lumMod val="20000"/>
                <a:lumOff val="80000"/>
              </a:schemeClr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7326"/>
            <a:ext cx="9144000" cy="1047775"/>
          </a:xfrm>
        </p:spPr>
      </p:pic>
      <p:sp>
        <p:nvSpPr>
          <p:cNvPr id="6" name="TextBox 5"/>
          <p:cNvSpPr txBox="1"/>
          <p:nvPr/>
        </p:nvSpPr>
        <p:spPr>
          <a:xfrm>
            <a:off x="1066800" y="838200"/>
            <a:ext cx="7391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800" dirty="0"/>
          </a:p>
          <a:p>
            <a:pPr algn="ctr"/>
            <a:endParaRPr lang="en-US" sz="4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89"/>
          <a:stretch/>
        </p:blipFill>
        <p:spPr>
          <a:xfrm>
            <a:off x="2320109" y="1226760"/>
            <a:ext cx="4884781" cy="2362200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795670"/>
            <a:ext cx="3048000" cy="2286000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1066800" y="228600"/>
            <a:ext cx="76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Aksum University, Axum, Ethiopia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527" y="3803230"/>
            <a:ext cx="3657600" cy="27432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5189833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7000">
              <a:schemeClr val="accent1">
                <a:lumMod val="20000"/>
                <a:lumOff val="80000"/>
              </a:schemeClr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7326"/>
            <a:ext cx="9144000" cy="1047775"/>
          </a:xfrm>
        </p:spPr>
      </p:pic>
      <p:sp>
        <p:nvSpPr>
          <p:cNvPr id="6" name="TextBox 5"/>
          <p:cNvSpPr txBox="1"/>
          <p:nvPr/>
        </p:nvSpPr>
        <p:spPr>
          <a:xfrm>
            <a:off x="1066800" y="838200"/>
            <a:ext cx="7391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800" dirty="0"/>
          </a:p>
          <a:p>
            <a:pPr algn="ctr"/>
            <a:endParaRPr lang="en-US" sz="4800" dirty="0"/>
          </a:p>
        </p:txBody>
      </p:sp>
      <p:sp>
        <p:nvSpPr>
          <p:cNvPr id="9" name="TextBox 8"/>
          <p:cNvSpPr txBox="1"/>
          <p:nvPr/>
        </p:nvSpPr>
        <p:spPr>
          <a:xfrm>
            <a:off x="900248" y="228600"/>
            <a:ext cx="7557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Aksum University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457" y="2095854"/>
            <a:ext cx="1371600" cy="1828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335" y="2251606"/>
            <a:ext cx="1714500" cy="2286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002" y="850172"/>
            <a:ext cx="1371600" cy="18288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04" y="2281063"/>
            <a:ext cx="1371600" cy="18288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5316" y="914400"/>
            <a:ext cx="1371600" cy="18288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893" y="542435"/>
            <a:ext cx="1028700" cy="13716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90" y="295023"/>
            <a:ext cx="1371600" cy="18288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186" y="4340960"/>
            <a:ext cx="1028700" cy="13716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4326509"/>
            <a:ext cx="1028700" cy="13716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05" y="4345447"/>
            <a:ext cx="1028700" cy="13716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366" y="2893562"/>
            <a:ext cx="892520" cy="13716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1828800"/>
            <a:ext cx="2057400" cy="27432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4381352"/>
            <a:ext cx="1028700" cy="13716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3646" y="362017"/>
            <a:ext cx="1371600" cy="18288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304" y="4003918"/>
            <a:ext cx="1200150" cy="1600200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3779750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7000">
              <a:schemeClr val="accent1">
                <a:lumMod val="20000"/>
                <a:lumOff val="80000"/>
              </a:schemeClr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7326"/>
            <a:ext cx="9144000" cy="1047775"/>
          </a:xfrm>
        </p:spPr>
      </p:pic>
      <p:sp>
        <p:nvSpPr>
          <p:cNvPr id="6" name="TextBox 5"/>
          <p:cNvSpPr txBox="1"/>
          <p:nvPr/>
        </p:nvSpPr>
        <p:spPr>
          <a:xfrm>
            <a:off x="1066800" y="838200"/>
            <a:ext cx="7391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800" dirty="0"/>
          </a:p>
          <a:p>
            <a:pPr algn="ctr"/>
            <a:endParaRPr lang="en-US" sz="4800" dirty="0"/>
          </a:p>
        </p:txBody>
      </p:sp>
      <p:sp>
        <p:nvSpPr>
          <p:cNvPr id="8" name="TextBox 7"/>
          <p:cNvSpPr txBox="1"/>
          <p:nvPr/>
        </p:nvSpPr>
        <p:spPr>
          <a:xfrm>
            <a:off x="1066800" y="228600"/>
            <a:ext cx="76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Aksum University, Axum, Ethiopia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4" t="298" r="18749" b="1"/>
          <a:stretch/>
        </p:blipFill>
        <p:spPr>
          <a:xfrm>
            <a:off x="304800" y="1377553"/>
            <a:ext cx="2585792" cy="32004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7" t="10001" r="5001" b="5556"/>
          <a:stretch/>
        </p:blipFill>
        <p:spPr>
          <a:xfrm>
            <a:off x="3392541" y="1447800"/>
            <a:ext cx="5245768" cy="36576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90F59F6-2B23-4759-AE5E-0C21CC2F6D8D}"/>
              </a:ext>
            </a:extLst>
          </p:cNvPr>
          <p:cNvSpPr txBox="1"/>
          <p:nvPr/>
        </p:nvSpPr>
        <p:spPr>
          <a:xfrm>
            <a:off x="304800" y="4876800"/>
            <a:ext cx="2585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Dr. </a:t>
            </a:r>
            <a:r>
              <a:rPr lang="en-US" dirty="0" err="1"/>
              <a:t>Tsehaye</a:t>
            </a:r>
            <a:r>
              <a:rPr lang="en-US" dirty="0"/>
              <a:t> </a:t>
            </a:r>
            <a:r>
              <a:rPr lang="en-US" dirty="0" err="1"/>
              <a:t>Asmelash</a:t>
            </a:r>
            <a:r>
              <a:rPr lang="en-US" dirty="0"/>
              <a:t>, President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BC6E5C-DC5C-D7D1-1AC3-32D71E524A84}"/>
              </a:ext>
            </a:extLst>
          </p:cNvPr>
          <p:cNvSpPr txBox="1"/>
          <p:nvPr/>
        </p:nvSpPr>
        <p:spPr>
          <a:xfrm>
            <a:off x="3392541" y="5257800"/>
            <a:ext cx="5245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Berihuley</a:t>
            </a:r>
            <a:r>
              <a:rPr lang="en-US" dirty="0"/>
              <a:t> </a:t>
            </a:r>
            <a:r>
              <a:rPr lang="en-US" dirty="0" err="1"/>
              <a:t>Kahsay</a:t>
            </a:r>
            <a:r>
              <a:rPr lang="en-US" dirty="0"/>
              <a:t> and </a:t>
            </a:r>
            <a:r>
              <a:rPr lang="en-US" dirty="0" err="1"/>
              <a:t>Gebre</a:t>
            </a:r>
            <a:r>
              <a:rPr lang="en-US" dirty="0"/>
              <a:t>/</a:t>
            </a:r>
            <a:r>
              <a:rPr lang="en-US" dirty="0" err="1"/>
              <a:t>Gereziher</a:t>
            </a:r>
            <a:r>
              <a:rPr lang="en-US" dirty="0"/>
              <a:t> </a:t>
            </a:r>
            <a:r>
              <a:rPr lang="en-US" dirty="0" err="1"/>
              <a:t>Gidey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843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7000">
              <a:schemeClr val="accent1">
                <a:lumMod val="20000"/>
                <a:lumOff val="80000"/>
              </a:schemeClr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7326"/>
            <a:ext cx="9144000" cy="1047775"/>
          </a:xfrm>
        </p:spPr>
      </p:pic>
      <p:sp>
        <p:nvSpPr>
          <p:cNvPr id="8" name="TextBox 7"/>
          <p:cNvSpPr txBox="1"/>
          <p:nvPr/>
        </p:nvSpPr>
        <p:spPr>
          <a:xfrm>
            <a:off x="1066800" y="307723"/>
            <a:ext cx="76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Open Access Journals/Digital Libraries Course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1" t="5555" r="14389" b="29513"/>
          <a:stretch/>
        </p:blipFill>
        <p:spPr>
          <a:xfrm>
            <a:off x="228600" y="990600"/>
            <a:ext cx="4118466" cy="2743200"/>
          </a:xfrm>
          <a:prstGeom prst="rect">
            <a:avLst/>
          </a:prstGeom>
          <a:ln w="12700">
            <a:solidFill>
              <a:schemeClr val="tx2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2" t="-209" r="7292" b="6459"/>
          <a:stretch/>
        </p:blipFill>
        <p:spPr>
          <a:xfrm>
            <a:off x="4572000" y="1650775"/>
            <a:ext cx="4267200" cy="3200400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52400" y="3743261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On the Shire campus of Aksum University with faculty </a:t>
            </a:r>
            <a:r>
              <a:rPr lang="en-US" dirty="0" err="1"/>
              <a:t>Kiros</a:t>
            </a:r>
            <a:r>
              <a:rPr lang="en-US" dirty="0"/>
              <a:t> </a:t>
            </a:r>
            <a:r>
              <a:rPr lang="en-US" dirty="0" err="1"/>
              <a:t>Gebretsadik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572000" y="4871775"/>
            <a:ext cx="41147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At </a:t>
            </a:r>
            <a:r>
              <a:rPr lang="en-US" dirty="0" err="1"/>
              <a:t>Haramaya</a:t>
            </a:r>
            <a:r>
              <a:rPr lang="en-US" dirty="0"/>
              <a:t> University with </a:t>
            </a:r>
            <a:r>
              <a:rPr lang="en-US" dirty="0" err="1"/>
              <a:t>Tilahun</a:t>
            </a:r>
            <a:r>
              <a:rPr lang="en-US" dirty="0"/>
              <a:t> and Zacharias</a:t>
            </a:r>
          </a:p>
        </p:txBody>
      </p:sp>
    </p:spTree>
    <p:extLst>
      <p:ext uri="{BB962C8B-B14F-4D97-AF65-F5344CB8AC3E}">
        <p14:creationId xmlns:p14="http://schemas.microsoft.com/office/powerpoint/2010/main" val="11956608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7000">
              <a:schemeClr val="accent1">
                <a:lumMod val="20000"/>
                <a:lumOff val="80000"/>
              </a:schemeClr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7326"/>
            <a:ext cx="9144000" cy="1047775"/>
          </a:xfrm>
        </p:spPr>
      </p:pic>
      <p:sp>
        <p:nvSpPr>
          <p:cNvPr id="6" name="TextBox 5"/>
          <p:cNvSpPr txBox="1"/>
          <p:nvPr/>
        </p:nvSpPr>
        <p:spPr>
          <a:xfrm>
            <a:off x="1066800" y="838200"/>
            <a:ext cx="7391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800" dirty="0"/>
          </a:p>
          <a:p>
            <a:pPr algn="ctr"/>
            <a:endParaRPr lang="en-US" sz="4800" dirty="0"/>
          </a:p>
        </p:txBody>
      </p:sp>
      <p:sp>
        <p:nvSpPr>
          <p:cNvPr id="9" name="TextBox 8"/>
          <p:cNvSpPr txBox="1"/>
          <p:nvPr/>
        </p:nvSpPr>
        <p:spPr>
          <a:xfrm>
            <a:off x="381000" y="228600"/>
            <a:ext cx="838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All work and no play</a:t>
            </a:r>
          </a:p>
          <a:p>
            <a:pPr algn="ctr"/>
            <a:r>
              <a:rPr lang="en-US" sz="2800" dirty="0"/>
              <a:t>A side trip to my old Peace Corps training site in Harar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37" y="1353511"/>
            <a:ext cx="2057400" cy="2743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4419600"/>
            <a:ext cx="2438400" cy="1828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9673" y="1385275"/>
            <a:ext cx="3657600" cy="2743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4335331"/>
            <a:ext cx="3048000" cy="2286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073" y="1972084"/>
            <a:ext cx="20574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7216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7000">
              <a:schemeClr val="accent1">
                <a:lumMod val="20000"/>
                <a:lumOff val="80000"/>
              </a:schemeClr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7326"/>
            <a:ext cx="9144000" cy="1047775"/>
          </a:xfrm>
        </p:spPr>
      </p:pic>
      <p:sp>
        <p:nvSpPr>
          <p:cNvPr id="6" name="TextBox 5"/>
          <p:cNvSpPr txBox="1"/>
          <p:nvPr/>
        </p:nvSpPr>
        <p:spPr>
          <a:xfrm>
            <a:off x="1066800" y="838200"/>
            <a:ext cx="7391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800" dirty="0"/>
          </a:p>
          <a:p>
            <a:pPr algn="ctr"/>
            <a:endParaRPr lang="en-US" sz="4800" dirty="0"/>
          </a:p>
        </p:txBody>
      </p:sp>
      <p:sp>
        <p:nvSpPr>
          <p:cNvPr id="9" name="TextBox 8"/>
          <p:cNvSpPr txBox="1"/>
          <p:nvPr/>
        </p:nvSpPr>
        <p:spPr>
          <a:xfrm>
            <a:off x="231529" y="228600"/>
            <a:ext cx="89124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All work and no play</a:t>
            </a:r>
          </a:p>
          <a:p>
            <a:pPr algn="ctr"/>
            <a:r>
              <a:rPr lang="en-US" sz="2800" dirty="0"/>
              <a:t>A side trip to my old Peace Corps training site in Harar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529" y="1469203"/>
            <a:ext cx="2400300" cy="3200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46" y="2133600"/>
            <a:ext cx="2400300" cy="32004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3140813"/>
            <a:ext cx="24003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6696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7000">
              <a:schemeClr val="accent1">
                <a:lumMod val="20000"/>
                <a:lumOff val="80000"/>
              </a:schemeClr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7326"/>
            <a:ext cx="9144000" cy="1047775"/>
          </a:xfrm>
        </p:spPr>
      </p:pic>
      <p:sp>
        <p:nvSpPr>
          <p:cNvPr id="6" name="TextBox 5"/>
          <p:cNvSpPr txBox="1"/>
          <p:nvPr/>
        </p:nvSpPr>
        <p:spPr>
          <a:xfrm>
            <a:off x="1066800" y="838200"/>
            <a:ext cx="7391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800" dirty="0"/>
          </a:p>
          <a:p>
            <a:pPr algn="ctr"/>
            <a:endParaRPr lang="en-US" sz="4800" dirty="0"/>
          </a:p>
        </p:txBody>
      </p:sp>
      <p:sp>
        <p:nvSpPr>
          <p:cNvPr id="9" name="TextBox 8"/>
          <p:cNvSpPr txBox="1"/>
          <p:nvPr/>
        </p:nvSpPr>
        <p:spPr>
          <a:xfrm>
            <a:off x="900248" y="228600"/>
            <a:ext cx="7557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Axum Heritage Foundation Library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0" y="990600"/>
            <a:ext cx="5486400" cy="41148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2226129" y="5269468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Former library in the old Governor’s Palace</a:t>
            </a:r>
          </a:p>
        </p:txBody>
      </p:sp>
    </p:spTree>
    <p:extLst>
      <p:ext uri="{BB962C8B-B14F-4D97-AF65-F5344CB8AC3E}">
        <p14:creationId xmlns:p14="http://schemas.microsoft.com/office/powerpoint/2010/main" val="26569215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7000">
              <a:schemeClr val="accent1">
                <a:lumMod val="20000"/>
                <a:lumOff val="80000"/>
              </a:schemeClr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7326"/>
            <a:ext cx="9144000" cy="1047775"/>
          </a:xfrm>
        </p:spPr>
      </p:pic>
      <p:sp>
        <p:nvSpPr>
          <p:cNvPr id="6" name="TextBox 5"/>
          <p:cNvSpPr txBox="1"/>
          <p:nvPr/>
        </p:nvSpPr>
        <p:spPr>
          <a:xfrm>
            <a:off x="1066800" y="838200"/>
            <a:ext cx="7391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800" dirty="0"/>
          </a:p>
          <a:p>
            <a:pPr algn="ctr"/>
            <a:endParaRPr lang="en-US" sz="4800" dirty="0"/>
          </a:p>
        </p:txBody>
      </p:sp>
      <p:sp>
        <p:nvSpPr>
          <p:cNvPr id="9" name="TextBox 8"/>
          <p:cNvSpPr txBox="1"/>
          <p:nvPr/>
        </p:nvSpPr>
        <p:spPr>
          <a:xfrm>
            <a:off x="900248" y="228600"/>
            <a:ext cx="7557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Axum Heritage Foundation Library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283837"/>
            <a:ext cx="6096000" cy="4055310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3283783"/>
            <a:ext cx="3048000" cy="2286000"/>
          </a:xfrm>
          <a:prstGeom prst="rect">
            <a:avLst/>
          </a:prstGeom>
          <a:ln w="952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678263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7000">
              <a:schemeClr val="accent1">
                <a:lumMod val="20000"/>
                <a:lumOff val="80000"/>
              </a:schemeClr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7326"/>
            <a:ext cx="9144000" cy="1047775"/>
          </a:xfrm>
        </p:spPr>
      </p:pic>
      <p:sp>
        <p:nvSpPr>
          <p:cNvPr id="6" name="TextBox 5"/>
          <p:cNvSpPr txBox="1"/>
          <p:nvPr/>
        </p:nvSpPr>
        <p:spPr>
          <a:xfrm>
            <a:off x="1066800" y="838200"/>
            <a:ext cx="7391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800" dirty="0"/>
          </a:p>
          <a:p>
            <a:pPr algn="ctr"/>
            <a:endParaRPr lang="en-US" sz="4800" dirty="0"/>
          </a:p>
        </p:txBody>
      </p:sp>
      <p:sp>
        <p:nvSpPr>
          <p:cNvPr id="9" name="TextBox 8"/>
          <p:cNvSpPr txBox="1"/>
          <p:nvPr/>
        </p:nvSpPr>
        <p:spPr>
          <a:xfrm>
            <a:off x="900248" y="228600"/>
            <a:ext cx="7557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Axum Heritage Foundation Library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1673827"/>
            <a:ext cx="5029200" cy="37719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9" y="1447800"/>
            <a:ext cx="3278181" cy="292608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381000" y="44958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Great reading room</a:t>
            </a:r>
          </a:p>
        </p:txBody>
      </p:sp>
    </p:spTree>
    <p:extLst>
      <p:ext uri="{BB962C8B-B14F-4D97-AF65-F5344CB8AC3E}">
        <p14:creationId xmlns:p14="http://schemas.microsoft.com/office/powerpoint/2010/main" val="42673100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7000">
              <a:schemeClr val="accent1">
                <a:lumMod val="20000"/>
                <a:lumOff val="80000"/>
              </a:schemeClr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7326"/>
            <a:ext cx="9144000" cy="1047775"/>
          </a:xfrm>
        </p:spPr>
      </p:pic>
      <p:sp>
        <p:nvSpPr>
          <p:cNvPr id="6" name="TextBox 5"/>
          <p:cNvSpPr txBox="1"/>
          <p:nvPr/>
        </p:nvSpPr>
        <p:spPr>
          <a:xfrm>
            <a:off x="1066800" y="838200"/>
            <a:ext cx="7391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800" dirty="0"/>
          </a:p>
          <a:p>
            <a:pPr algn="ctr"/>
            <a:endParaRPr lang="en-US" sz="4800" dirty="0"/>
          </a:p>
        </p:txBody>
      </p:sp>
      <p:sp>
        <p:nvSpPr>
          <p:cNvPr id="9" name="TextBox 8"/>
          <p:cNvSpPr txBox="1"/>
          <p:nvPr/>
        </p:nvSpPr>
        <p:spPr>
          <a:xfrm>
            <a:off x="900248" y="228600"/>
            <a:ext cx="7557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Axum Heritage Foundation Library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295400"/>
            <a:ext cx="8534400" cy="4800600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381000" y="838200"/>
            <a:ext cx="838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Children’s Library funded by Ethiopian Returned Peace Corps Volunteers Legacy Grant  </a:t>
            </a:r>
          </a:p>
        </p:txBody>
      </p:sp>
    </p:spTree>
    <p:extLst>
      <p:ext uri="{BB962C8B-B14F-4D97-AF65-F5344CB8AC3E}">
        <p14:creationId xmlns:p14="http://schemas.microsoft.com/office/powerpoint/2010/main" val="28586350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7000">
              <a:schemeClr val="accent1">
                <a:lumMod val="20000"/>
                <a:lumOff val="80000"/>
              </a:schemeClr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7326"/>
            <a:ext cx="9144000" cy="1047775"/>
          </a:xfrm>
        </p:spPr>
      </p:pic>
      <p:sp>
        <p:nvSpPr>
          <p:cNvPr id="6" name="TextBox 5"/>
          <p:cNvSpPr txBox="1"/>
          <p:nvPr/>
        </p:nvSpPr>
        <p:spPr>
          <a:xfrm>
            <a:off x="1066800" y="838200"/>
            <a:ext cx="7391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800" dirty="0"/>
          </a:p>
          <a:p>
            <a:pPr algn="ctr"/>
            <a:endParaRPr lang="en-US" sz="4800" dirty="0"/>
          </a:p>
        </p:txBody>
      </p:sp>
      <p:sp>
        <p:nvSpPr>
          <p:cNvPr id="9" name="TextBox 8"/>
          <p:cNvSpPr txBox="1"/>
          <p:nvPr/>
        </p:nvSpPr>
        <p:spPr>
          <a:xfrm>
            <a:off x="900248" y="228600"/>
            <a:ext cx="7557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Axum Heritage Foundation Library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28800"/>
            <a:ext cx="5181600" cy="3886200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371600"/>
            <a:ext cx="2743200" cy="3657600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533400" y="1066800"/>
            <a:ext cx="487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Auditorium</a:t>
            </a:r>
          </a:p>
        </p:txBody>
      </p:sp>
    </p:spTree>
    <p:extLst>
      <p:ext uri="{BB962C8B-B14F-4D97-AF65-F5344CB8AC3E}">
        <p14:creationId xmlns:p14="http://schemas.microsoft.com/office/powerpoint/2010/main" val="3733599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7000">
              <a:schemeClr val="accent1">
                <a:lumMod val="20000"/>
                <a:lumOff val="80000"/>
              </a:schemeClr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7326"/>
            <a:ext cx="9144000" cy="1047775"/>
          </a:xfrm>
        </p:spPr>
      </p:pic>
      <p:sp>
        <p:nvSpPr>
          <p:cNvPr id="6" name="TextBox 5"/>
          <p:cNvSpPr txBox="1"/>
          <p:nvPr/>
        </p:nvSpPr>
        <p:spPr>
          <a:xfrm>
            <a:off x="1066800" y="838200"/>
            <a:ext cx="7391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800" dirty="0"/>
          </a:p>
          <a:p>
            <a:pPr algn="ctr"/>
            <a:endParaRPr lang="en-US" sz="4800" dirty="0"/>
          </a:p>
        </p:txBody>
      </p:sp>
      <p:sp>
        <p:nvSpPr>
          <p:cNvPr id="9" name="TextBox 8"/>
          <p:cNvSpPr txBox="1"/>
          <p:nvPr/>
        </p:nvSpPr>
        <p:spPr>
          <a:xfrm>
            <a:off x="900248" y="228600"/>
            <a:ext cx="7557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Axum Heritage Foundation Library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9" r="20312" b="20114"/>
          <a:stretch/>
        </p:blipFill>
        <p:spPr>
          <a:xfrm>
            <a:off x="4877347" y="1148143"/>
            <a:ext cx="3747405" cy="20574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" r="25000" b="1622"/>
          <a:stretch/>
        </p:blipFill>
        <p:spPr>
          <a:xfrm>
            <a:off x="604874" y="1985796"/>
            <a:ext cx="3253163" cy="32004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5" t="12387" r="5745" b="14279"/>
          <a:stretch/>
        </p:blipFill>
        <p:spPr>
          <a:xfrm>
            <a:off x="4877347" y="3368434"/>
            <a:ext cx="3844636" cy="228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1000" y="990600"/>
            <a:ext cx="3886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Chromebook Lab. Self-funded, funded by an ALA IRRT Mission Enhancement grant and by fellow Ethiopia RPCV.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12AFB1-87F5-17FE-DA31-BC3015A8BC12}"/>
              </a:ext>
            </a:extLst>
          </p:cNvPr>
          <p:cNvSpPr txBox="1"/>
          <p:nvPr/>
        </p:nvSpPr>
        <p:spPr>
          <a:xfrm>
            <a:off x="531740" y="5349088"/>
            <a:ext cx="3443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With </a:t>
            </a:r>
            <a:r>
              <a:rPr lang="en-US" dirty="0" err="1"/>
              <a:t>Ashenafi</a:t>
            </a:r>
            <a:r>
              <a:rPr lang="en-US" dirty="0"/>
              <a:t> Kebede</a:t>
            </a:r>
          </a:p>
        </p:txBody>
      </p:sp>
    </p:spTree>
    <p:extLst>
      <p:ext uri="{BB962C8B-B14F-4D97-AF65-F5344CB8AC3E}">
        <p14:creationId xmlns:p14="http://schemas.microsoft.com/office/powerpoint/2010/main" val="30559706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7000">
              <a:schemeClr val="accent1">
                <a:lumMod val="20000"/>
                <a:lumOff val="80000"/>
              </a:schemeClr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7326"/>
            <a:ext cx="9144000" cy="1047775"/>
          </a:xfrm>
        </p:spPr>
      </p:pic>
      <p:sp>
        <p:nvSpPr>
          <p:cNvPr id="6" name="TextBox 5"/>
          <p:cNvSpPr txBox="1"/>
          <p:nvPr/>
        </p:nvSpPr>
        <p:spPr>
          <a:xfrm>
            <a:off x="1066800" y="838200"/>
            <a:ext cx="7391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800" dirty="0"/>
          </a:p>
          <a:p>
            <a:pPr algn="ctr"/>
            <a:endParaRPr lang="en-US" sz="4800" dirty="0"/>
          </a:p>
        </p:txBody>
      </p:sp>
      <p:sp>
        <p:nvSpPr>
          <p:cNvPr id="9" name="TextBox 8"/>
          <p:cNvSpPr txBox="1"/>
          <p:nvPr/>
        </p:nvSpPr>
        <p:spPr>
          <a:xfrm>
            <a:off x="900248" y="228600"/>
            <a:ext cx="7557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Axum Heritage Foundation Library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5781" b="6154"/>
          <a:stretch/>
        </p:blipFill>
        <p:spPr>
          <a:xfrm>
            <a:off x="5181600" y="2553065"/>
            <a:ext cx="3619500" cy="257438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2" y="1190501"/>
            <a:ext cx="4584192" cy="257860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582" y="3920533"/>
            <a:ext cx="3251200" cy="18288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4953000" y="1190501"/>
            <a:ext cx="396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Chromebook lab/RACHEL server: Entire Ethiopian school curriculum; Khan Academy and numerous OER textbook databases.</a:t>
            </a:r>
          </a:p>
        </p:txBody>
      </p:sp>
    </p:spTree>
    <p:extLst>
      <p:ext uri="{BB962C8B-B14F-4D97-AF65-F5344CB8AC3E}">
        <p14:creationId xmlns:p14="http://schemas.microsoft.com/office/powerpoint/2010/main" val="41975731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7000">
              <a:schemeClr val="accent1">
                <a:lumMod val="20000"/>
                <a:lumOff val="80000"/>
              </a:schemeClr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7326"/>
            <a:ext cx="9144000" cy="1047775"/>
          </a:xfrm>
        </p:spPr>
      </p:pic>
      <p:sp>
        <p:nvSpPr>
          <p:cNvPr id="6" name="TextBox 5"/>
          <p:cNvSpPr txBox="1"/>
          <p:nvPr/>
        </p:nvSpPr>
        <p:spPr>
          <a:xfrm>
            <a:off x="1066800" y="838200"/>
            <a:ext cx="7391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800" dirty="0"/>
          </a:p>
          <a:p>
            <a:pPr algn="ctr"/>
            <a:endParaRPr lang="en-US" sz="4800" dirty="0"/>
          </a:p>
        </p:txBody>
      </p:sp>
      <p:sp>
        <p:nvSpPr>
          <p:cNvPr id="2" name="TextBox 1"/>
          <p:cNvSpPr txBox="1"/>
          <p:nvPr/>
        </p:nvSpPr>
        <p:spPr>
          <a:xfrm>
            <a:off x="457200" y="228600"/>
            <a:ext cx="8229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African Storybook Project  </a:t>
            </a:r>
          </a:p>
          <a:p>
            <a:pPr algn="ctr"/>
            <a:r>
              <a:rPr lang="en-US" sz="2800" dirty="0"/>
              <a:t>With a grant from the Colorado Association of Libraries International Library Cultural Exchange-Interest Group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95600" y="1642903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http://africanstorybook.org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756CBA-66E5-0A82-0D49-64EEC25A54E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" t="8333" r="31547" b="21666"/>
          <a:stretch/>
        </p:blipFill>
        <p:spPr>
          <a:xfrm>
            <a:off x="1174819" y="2159726"/>
            <a:ext cx="6337161" cy="3657600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5852778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7000">
              <a:schemeClr val="accent1">
                <a:lumMod val="20000"/>
                <a:lumOff val="80000"/>
              </a:schemeClr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7326"/>
            <a:ext cx="9144000" cy="1047775"/>
          </a:xfrm>
        </p:spPr>
      </p:pic>
      <p:sp>
        <p:nvSpPr>
          <p:cNvPr id="2" name="TextBox 1"/>
          <p:cNvSpPr txBox="1"/>
          <p:nvPr/>
        </p:nvSpPr>
        <p:spPr>
          <a:xfrm>
            <a:off x="457200" y="228600"/>
            <a:ext cx="822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African Storybook Project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71800" y="803031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http://africanstorybook.org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066800"/>
            <a:ext cx="1524000" cy="2286000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3352800"/>
            <a:ext cx="1524000" cy="2286000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981200" y="1524000"/>
            <a:ext cx="50292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236 languages</a:t>
            </a:r>
          </a:p>
          <a:p>
            <a:r>
              <a:rPr lang="en-US" dirty="0"/>
              <a:t>3713 storybooks</a:t>
            </a:r>
          </a:p>
          <a:p>
            <a:r>
              <a:rPr lang="en-US" dirty="0"/>
              <a:t>7218 translations</a:t>
            </a:r>
          </a:p>
          <a:p>
            <a:endParaRPr lang="en-US" dirty="0"/>
          </a:p>
          <a:p>
            <a:r>
              <a:rPr lang="en-US" dirty="0"/>
              <a:t>Ethiopia has over 80 languages and dialects</a:t>
            </a:r>
          </a:p>
          <a:p>
            <a:r>
              <a:rPr lang="en-US" dirty="0"/>
              <a:t>Amharic  132 stories in the collection</a:t>
            </a:r>
          </a:p>
          <a:p>
            <a:r>
              <a:rPr lang="en-US" dirty="0" err="1"/>
              <a:t>Afaan</a:t>
            </a:r>
            <a:r>
              <a:rPr lang="en-US" dirty="0"/>
              <a:t> Oromo  44 stories in the collection</a:t>
            </a:r>
          </a:p>
          <a:p>
            <a:r>
              <a:rPr lang="en-US" dirty="0"/>
              <a:t>Tigrigna  32 stories in the collection</a:t>
            </a:r>
          </a:p>
          <a:p>
            <a:endParaRPr lang="en-US" dirty="0"/>
          </a:p>
          <a:p>
            <a:r>
              <a:rPr lang="en-US" dirty="0"/>
              <a:t>Creative commons license</a:t>
            </a:r>
          </a:p>
          <a:p>
            <a:r>
              <a:rPr lang="en-US" dirty="0"/>
              <a:t>Translate with attribution</a:t>
            </a:r>
          </a:p>
          <a:p>
            <a:r>
              <a:rPr lang="en-US" dirty="0"/>
              <a:t>Read online</a:t>
            </a:r>
          </a:p>
          <a:p>
            <a:r>
              <a:rPr lang="en-US" dirty="0"/>
              <a:t>Read on a device</a:t>
            </a:r>
          </a:p>
          <a:p>
            <a:r>
              <a:rPr lang="en-US" dirty="0"/>
              <a:t>Print landscape as pdf</a:t>
            </a:r>
          </a:p>
          <a:p>
            <a:r>
              <a:rPr lang="en-US" dirty="0"/>
              <a:t>Print vertical as a storybook </a:t>
            </a:r>
          </a:p>
        </p:txBody>
      </p:sp>
    </p:spTree>
    <p:extLst>
      <p:ext uri="{BB962C8B-B14F-4D97-AF65-F5344CB8AC3E}">
        <p14:creationId xmlns:p14="http://schemas.microsoft.com/office/powerpoint/2010/main" val="12633076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7000">
              <a:schemeClr val="accent1">
                <a:lumMod val="20000"/>
                <a:lumOff val="80000"/>
              </a:schemeClr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7326"/>
            <a:ext cx="9144000" cy="1047775"/>
          </a:xfrm>
        </p:spPr>
      </p:pic>
      <p:sp>
        <p:nvSpPr>
          <p:cNvPr id="2" name="TextBox 1"/>
          <p:cNvSpPr txBox="1"/>
          <p:nvPr/>
        </p:nvSpPr>
        <p:spPr>
          <a:xfrm>
            <a:off x="457200" y="228600"/>
            <a:ext cx="822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African Storybook Project 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137910"/>
            <a:ext cx="3657600" cy="2743200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52400" y="4267200"/>
            <a:ext cx="26804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Mezemir</a:t>
            </a:r>
            <a:r>
              <a:rPr lang="en-US" sz="1600" dirty="0"/>
              <a:t> </a:t>
            </a:r>
            <a:r>
              <a:rPr lang="en-US" sz="1600" dirty="0" err="1"/>
              <a:t>Girma</a:t>
            </a:r>
            <a:r>
              <a:rPr lang="en-US" sz="1600" dirty="0"/>
              <a:t> in </a:t>
            </a:r>
            <a:r>
              <a:rPr lang="en-US" sz="1600" dirty="0" err="1"/>
              <a:t>Debri</a:t>
            </a:r>
            <a:r>
              <a:rPr lang="en-US" sz="1600" dirty="0"/>
              <a:t> </a:t>
            </a:r>
            <a:r>
              <a:rPr lang="en-US" sz="1600" dirty="0" err="1"/>
              <a:t>Berhan</a:t>
            </a:r>
            <a:r>
              <a:rPr lang="en-US" sz="1600" dirty="0"/>
              <a:t>:  Ras Abebe </a:t>
            </a:r>
            <a:r>
              <a:rPr lang="en-US" sz="1600" dirty="0" err="1"/>
              <a:t>Aregay</a:t>
            </a:r>
            <a:r>
              <a:rPr lang="en-US" sz="1600" dirty="0"/>
              <a:t> Library &amp; Bookstore</a:t>
            </a:r>
          </a:p>
          <a:p>
            <a:endParaRPr lang="en-US" sz="1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7014B7-473D-6B3D-371B-2B7587EEED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1029" y="1137910"/>
            <a:ext cx="4001418" cy="27432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6AD0419-5E53-2695-F19E-00A1CB3B6B9A}"/>
              </a:ext>
            </a:extLst>
          </p:cNvPr>
          <p:cNvSpPr txBox="1"/>
          <p:nvPr/>
        </p:nvSpPr>
        <p:spPr>
          <a:xfrm>
            <a:off x="4419600" y="4407263"/>
            <a:ext cx="426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Dorcas </a:t>
            </a:r>
            <a:r>
              <a:rPr lang="en-US" dirty="0" err="1"/>
              <a:t>Wepukhulu</a:t>
            </a:r>
            <a:r>
              <a:rPr lang="en-US" dirty="0"/>
              <a:t>, African Storybook Project founder, at </a:t>
            </a:r>
            <a:r>
              <a:rPr lang="en-US" dirty="0" err="1"/>
              <a:t>Adama</a:t>
            </a:r>
            <a:r>
              <a:rPr lang="en-US" dirty="0"/>
              <a:t> Science and Technology University. </a:t>
            </a:r>
          </a:p>
        </p:txBody>
      </p:sp>
    </p:spTree>
    <p:extLst>
      <p:ext uri="{BB962C8B-B14F-4D97-AF65-F5344CB8AC3E}">
        <p14:creationId xmlns:p14="http://schemas.microsoft.com/office/powerpoint/2010/main" val="25938007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7000">
              <a:schemeClr val="accent1">
                <a:lumMod val="20000"/>
                <a:lumOff val="80000"/>
              </a:schemeClr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7326"/>
            <a:ext cx="9144000" cy="1047775"/>
          </a:xfrm>
        </p:spPr>
      </p:pic>
      <p:sp>
        <p:nvSpPr>
          <p:cNvPr id="2" name="TextBox 1"/>
          <p:cNvSpPr txBox="1"/>
          <p:nvPr/>
        </p:nvSpPr>
        <p:spPr>
          <a:xfrm>
            <a:off x="457200" y="228600"/>
            <a:ext cx="822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Peaceful Transitions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751820"/>
            <a:ext cx="655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His Excellency Prime Minister </a:t>
            </a:r>
            <a:r>
              <a:rPr lang="en-US" dirty="0" err="1"/>
              <a:t>Abiy</a:t>
            </a:r>
            <a:r>
              <a:rPr lang="en-US" dirty="0"/>
              <a:t> Ahmed receives flag from His Excellency Prime Minster </a:t>
            </a:r>
            <a:r>
              <a:rPr lang="en-US" dirty="0" err="1"/>
              <a:t>Hailemariam</a:t>
            </a:r>
            <a:r>
              <a:rPr lang="en-US" dirty="0"/>
              <a:t> Desalegn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937" y="1600200"/>
            <a:ext cx="5988125" cy="3985846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5143604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7000">
              <a:schemeClr val="accent1">
                <a:lumMod val="20000"/>
                <a:lumOff val="80000"/>
              </a:schemeClr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7326"/>
            <a:ext cx="9144000" cy="1047775"/>
          </a:xfrm>
        </p:spPr>
      </p:pic>
      <p:sp>
        <p:nvSpPr>
          <p:cNvPr id="2" name="TextBox 1"/>
          <p:cNvSpPr txBox="1"/>
          <p:nvPr/>
        </p:nvSpPr>
        <p:spPr>
          <a:xfrm>
            <a:off x="355600" y="199570"/>
            <a:ext cx="822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Denver Community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F0435D3-2C6C-65C5-6DDB-B6E35AF03E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744561"/>
            <a:ext cx="6850743" cy="4572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86D9A6F-A57B-CFE5-DB76-A679611300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548" y="-116114"/>
            <a:ext cx="1482291" cy="1828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2627AB4-B78F-EA88-0853-5915FA9B86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7312" y="4905126"/>
            <a:ext cx="2442575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4297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7000">
              <a:schemeClr val="accent1">
                <a:lumMod val="20000"/>
                <a:lumOff val="80000"/>
              </a:schemeClr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7326"/>
            <a:ext cx="9144000" cy="1047775"/>
          </a:xfrm>
        </p:spPr>
      </p:pic>
      <p:sp>
        <p:nvSpPr>
          <p:cNvPr id="2" name="TextBox 1"/>
          <p:cNvSpPr txBox="1"/>
          <p:nvPr/>
        </p:nvSpPr>
        <p:spPr>
          <a:xfrm>
            <a:off x="457200" y="228600"/>
            <a:ext cx="822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Protests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3E3AEE7-6AAF-C27C-822D-8E1EB91C4D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991316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3779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7000">
              <a:schemeClr val="accent1">
                <a:lumMod val="20000"/>
                <a:lumOff val="80000"/>
              </a:schemeClr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7326"/>
            <a:ext cx="9144000" cy="1047775"/>
          </a:xfrm>
        </p:spPr>
      </p:pic>
      <p:sp>
        <p:nvSpPr>
          <p:cNvPr id="2" name="TextBox 1"/>
          <p:cNvSpPr txBox="1"/>
          <p:nvPr/>
        </p:nvSpPr>
        <p:spPr>
          <a:xfrm>
            <a:off x="457199" y="169583"/>
            <a:ext cx="822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Protests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00855A-1DAD-335C-0D4D-F9C0380E2D1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886" y="1295400"/>
            <a:ext cx="2057400" cy="3657600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90C1491-114D-DA7C-B0D1-6C89036653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8136" y="2209681"/>
            <a:ext cx="2510536" cy="3200400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2FFEA0-E63B-83C8-3149-235ACF6D08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121" y="838200"/>
            <a:ext cx="2285999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4940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7000">
              <a:schemeClr val="accent1">
                <a:lumMod val="20000"/>
                <a:lumOff val="80000"/>
              </a:schemeClr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7326"/>
            <a:ext cx="9144000" cy="1047775"/>
          </a:xfrm>
        </p:spPr>
      </p:pic>
      <p:sp>
        <p:nvSpPr>
          <p:cNvPr id="2" name="TextBox 1"/>
          <p:cNvSpPr txBox="1"/>
          <p:nvPr/>
        </p:nvSpPr>
        <p:spPr>
          <a:xfrm>
            <a:off x="457200" y="228600"/>
            <a:ext cx="822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Reaching Out for Support</a:t>
            </a:r>
          </a:p>
        </p:txBody>
      </p:sp>
      <p:pic>
        <p:nvPicPr>
          <p:cNvPr id="1028" name="Picture 4" descr="May be an image of 10 people, people standing, indoor and text that says 'ቶች ላይ የተመሠረት የስው ዘር አመጣጥ ታሪክ VOLUTION THE ETHIOPIAN RECORD'">
            <a:extLst>
              <a:ext uri="{FF2B5EF4-FFF2-40B4-BE49-F238E27FC236}">
                <a16:creationId xmlns:a16="http://schemas.microsoft.com/office/drawing/2014/main" id="{E755F0F3-DA1A-E9E4-DC2C-5AC5B745FB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657" y="3201106"/>
            <a:ext cx="4230473" cy="237744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6892FC9-C0D7-ED06-0422-803562EFC51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6200" y="914400"/>
            <a:ext cx="3048000" cy="2286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3540A1A-3682-49A2-28F8-1B5A369263A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749746"/>
            <a:ext cx="2438400" cy="1828800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pic>
        <p:nvPicPr>
          <p:cNvPr id="8" name="Picture 2" descr="Senator Mike McGuire for Healdsburg Center for the Arts - YouTube">
            <a:extLst>
              <a:ext uri="{FF2B5EF4-FFF2-40B4-BE49-F238E27FC236}">
                <a16:creationId xmlns:a16="http://schemas.microsoft.com/office/drawing/2014/main" id="{6AEF35C3-F615-75FF-DC72-09719B2205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8816" y="969794"/>
            <a:ext cx="3258839" cy="1828800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898DB18-557B-11BB-90DC-1840DA02CAC5}"/>
              </a:ext>
            </a:extLst>
          </p:cNvPr>
          <p:cNvSpPr txBox="1"/>
          <p:nvPr/>
        </p:nvSpPr>
        <p:spPr>
          <a:xfrm>
            <a:off x="2819400" y="1145530"/>
            <a:ext cx="2286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Mayor Wellington Webb, Rep. Jason Crow,  Mayor Michael Hancock, Rep. Joe Neguse. </a:t>
            </a:r>
          </a:p>
        </p:txBody>
      </p:sp>
    </p:spTree>
    <p:extLst>
      <p:ext uri="{BB962C8B-B14F-4D97-AF65-F5344CB8AC3E}">
        <p14:creationId xmlns:p14="http://schemas.microsoft.com/office/powerpoint/2010/main" val="35277434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7000">
              <a:schemeClr val="accent1">
                <a:lumMod val="20000"/>
                <a:lumOff val="80000"/>
              </a:schemeClr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7326"/>
            <a:ext cx="9144000" cy="1047775"/>
          </a:xfrm>
        </p:spPr>
      </p:pic>
      <p:sp>
        <p:nvSpPr>
          <p:cNvPr id="2" name="TextBox 1"/>
          <p:cNvSpPr txBox="1"/>
          <p:nvPr/>
        </p:nvSpPr>
        <p:spPr>
          <a:xfrm>
            <a:off x="457200" y="228600"/>
            <a:ext cx="822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/>
              <a:t>Rebuilding</a:t>
            </a:r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7A83F7-FFEB-F692-A8D7-BAF24B7E8DDC}"/>
              </a:ext>
            </a:extLst>
          </p:cNvPr>
          <p:cNvSpPr txBox="1"/>
          <p:nvPr/>
        </p:nvSpPr>
        <p:spPr>
          <a:xfrm>
            <a:off x="457200" y="4397964"/>
            <a:ext cx="2362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PS. You’re Here.  Art in the park grant.  Basketball court.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DFDA49-FE5E-6A7A-8843-CFCDF67B87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861784"/>
            <a:ext cx="3124200" cy="2343150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CAFEC25C-FAE2-D874-D81C-EE785E57D2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650" y="2549872"/>
            <a:ext cx="5848350" cy="3224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7807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7000">
              <a:schemeClr val="accent1">
                <a:lumMod val="20000"/>
                <a:lumOff val="80000"/>
              </a:schemeClr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7326"/>
            <a:ext cx="9144000" cy="1047775"/>
          </a:xfrm>
        </p:spPr>
      </p:pic>
      <p:sp>
        <p:nvSpPr>
          <p:cNvPr id="2" name="TextBox 1"/>
          <p:cNvSpPr txBox="1"/>
          <p:nvPr/>
        </p:nvSpPr>
        <p:spPr>
          <a:xfrm>
            <a:off x="3886200" y="170543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Aksum University Library</a:t>
            </a:r>
          </a:p>
        </p:txBody>
      </p:sp>
      <p:pic>
        <p:nvPicPr>
          <p:cNvPr id="2050" name="Picture 2" descr="No photo description available.">
            <a:extLst>
              <a:ext uri="{FF2B5EF4-FFF2-40B4-BE49-F238E27FC236}">
                <a16:creationId xmlns:a16="http://schemas.microsoft.com/office/drawing/2014/main" id="{308700F2-F28A-82D6-90AC-890B9C8D81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20" y="91440"/>
            <a:ext cx="3535680" cy="265176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May be an image of indoor">
            <a:extLst>
              <a:ext uri="{FF2B5EF4-FFF2-40B4-BE49-F238E27FC236}">
                <a16:creationId xmlns:a16="http://schemas.microsoft.com/office/drawing/2014/main" id="{BAD19642-8B90-F173-AB96-805D86F021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20" y="2934579"/>
            <a:ext cx="3413760" cy="256032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No photo description available.">
            <a:extLst>
              <a:ext uri="{FF2B5EF4-FFF2-40B4-BE49-F238E27FC236}">
                <a16:creationId xmlns:a16="http://schemas.microsoft.com/office/drawing/2014/main" id="{792B2EB2-C84D-7802-5209-ABFCF75362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428603"/>
            <a:ext cx="4267200" cy="3200400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May be an image of indoor">
            <a:extLst>
              <a:ext uri="{FF2B5EF4-FFF2-40B4-BE49-F238E27FC236}">
                <a16:creationId xmlns:a16="http://schemas.microsoft.com/office/drawing/2014/main" id="{A133DB20-D93E-EFC8-6237-A11FA6E8CA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914400"/>
            <a:ext cx="3413760" cy="2560320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15458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7000">
              <a:schemeClr val="accent1">
                <a:lumMod val="20000"/>
                <a:lumOff val="80000"/>
              </a:schemeClr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7326"/>
            <a:ext cx="9144000" cy="1047775"/>
          </a:xfrm>
        </p:spPr>
      </p:pic>
      <p:sp>
        <p:nvSpPr>
          <p:cNvPr id="2" name="TextBox 1"/>
          <p:cNvSpPr txBox="1"/>
          <p:nvPr/>
        </p:nvSpPr>
        <p:spPr>
          <a:xfrm>
            <a:off x="457200" y="228600"/>
            <a:ext cx="822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Refugee camp in Sudan</a:t>
            </a:r>
          </a:p>
        </p:txBody>
      </p:sp>
      <p:pic>
        <p:nvPicPr>
          <p:cNvPr id="3074" name="Picture 2" descr="May be an image of 7 people, people sitting and indoor">
            <a:extLst>
              <a:ext uri="{FF2B5EF4-FFF2-40B4-BE49-F238E27FC236}">
                <a16:creationId xmlns:a16="http://schemas.microsoft.com/office/drawing/2014/main" id="{7EBABBB2-13A9-1FD6-5081-2BC92425B4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5476" y="3586012"/>
            <a:ext cx="3124200" cy="2079545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picture containing sky, outdoor, tent, outdoor object&#10;&#10;Description automatically generated">
            <a:extLst>
              <a:ext uri="{FF2B5EF4-FFF2-40B4-BE49-F238E27FC236}">
                <a16:creationId xmlns:a16="http://schemas.microsoft.com/office/drawing/2014/main" id="{1A58A2DB-21C1-EA64-B6D7-E16D6554ED3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889" r="3918" b="3334"/>
          <a:stretch/>
        </p:blipFill>
        <p:spPr>
          <a:xfrm>
            <a:off x="5849932" y="788948"/>
            <a:ext cx="2836868" cy="272118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Picture 7" descr="A picture containing building&#10;&#10;Description automatically generated">
            <a:extLst>
              <a:ext uri="{FF2B5EF4-FFF2-40B4-BE49-F238E27FC236}">
                <a16:creationId xmlns:a16="http://schemas.microsoft.com/office/drawing/2014/main" id="{40DA78CE-F8D3-C9C8-FF00-A8490027C13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3" r="4988" b="12222"/>
          <a:stretch/>
        </p:blipFill>
        <p:spPr>
          <a:xfrm>
            <a:off x="304799" y="1094285"/>
            <a:ext cx="2145976" cy="2971800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pic>
        <p:nvPicPr>
          <p:cNvPr id="10" name="Picture 9" descr="A group of people sitting at tables&#10;&#10;Description automatically generated with medium confidence">
            <a:extLst>
              <a:ext uri="{FF2B5EF4-FFF2-40B4-BE49-F238E27FC236}">
                <a16:creationId xmlns:a16="http://schemas.microsoft.com/office/drawing/2014/main" id="{8FE2C5E1-A6A6-D114-A8B7-FFFB29989C4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2405697"/>
            <a:ext cx="1828800" cy="3156903"/>
          </a:xfrm>
          <a:prstGeom prst="rect">
            <a:avLst/>
          </a:prstGeom>
          <a:ln w="9525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7151574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7000">
              <a:schemeClr val="accent1">
                <a:lumMod val="20000"/>
                <a:lumOff val="80000"/>
              </a:schemeClr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7326"/>
            <a:ext cx="9144000" cy="1047775"/>
          </a:xfrm>
        </p:spPr>
      </p:pic>
      <p:sp>
        <p:nvSpPr>
          <p:cNvPr id="2" name="TextBox 1"/>
          <p:cNvSpPr txBox="1"/>
          <p:nvPr/>
        </p:nvSpPr>
        <p:spPr>
          <a:xfrm>
            <a:off x="457200" y="228600"/>
            <a:ext cx="822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0" i="0" dirty="0">
                <a:solidFill>
                  <a:srgbClr val="202124"/>
                </a:solidFill>
                <a:effectLst/>
                <a:latin typeface="docs-Roboto"/>
              </a:rPr>
              <a:t>Best Emerging Technology Application Award </a:t>
            </a:r>
          </a:p>
          <a:p>
            <a:pPr algn="ctr"/>
            <a:r>
              <a:rPr lang="en-US" sz="2000" b="0" i="0" dirty="0">
                <a:solidFill>
                  <a:srgbClr val="202124"/>
                </a:solidFill>
                <a:effectLst/>
                <a:latin typeface="docs-Roboto"/>
              </a:rPr>
              <a:t>sponsored by </a:t>
            </a:r>
            <a:r>
              <a:rPr lang="en-US" sz="2000" b="0" i="0" dirty="0" err="1">
                <a:solidFill>
                  <a:srgbClr val="202124"/>
                </a:solidFill>
                <a:effectLst/>
                <a:latin typeface="docs-Roboto"/>
              </a:rPr>
              <a:t>Chatstaff</a:t>
            </a:r>
            <a:r>
              <a:rPr lang="en-US" sz="2000" b="0" i="0" dirty="0">
                <a:solidFill>
                  <a:srgbClr val="202124"/>
                </a:solidFill>
                <a:effectLst/>
                <a:latin typeface="docs-Roboto"/>
              </a:rPr>
              <a:t> and LibraryH3lp</a:t>
            </a:r>
            <a:endParaRPr lang="en-US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EDBE95-5306-C7EB-5115-B9F5C88185AF}"/>
              </a:ext>
            </a:extLst>
          </p:cNvPr>
          <p:cNvSpPr txBox="1"/>
          <p:nvPr/>
        </p:nvSpPr>
        <p:spPr>
          <a:xfrm flipH="1">
            <a:off x="1523998" y="2466149"/>
            <a:ext cx="66598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Reference and User Services Association.  Emerging Technology Section of the American Library Association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B62114-EE96-2209-7117-DC775AE52C59}"/>
              </a:ext>
            </a:extLst>
          </p:cNvPr>
          <p:cNvSpPr txBox="1"/>
          <p:nvPr/>
        </p:nvSpPr>
        <p:spPr>
          <a:xfrm>
            <a:off x="1981200" y="1393541"/>
            <a:ext cx="541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Presented to Janet Lee and Dr. </a:t>
            </a:r>
            <a:r>
              <a:rPr lang="en-US" b="1" dirty="0" err="1"/>
              <a:t>Tegest</a:t>
            </a:r>
            <a:r>
              <a:rPr lang="en-US" b="1" dirty="0"/>
              <a:t> Hailu for the </a:t>
            </a:r>
          </a:p>
          <a:p>
            <a:r>
              <a:rPr lang="en-US" b="1" dirty="0"/>
              <a:t>Kindle Early Language Learning Project in </a:t>
            </a:r>
            <a:r>
              <a:rPr lang="en-US" b="1" dirty="0" err="1"/>
              <a:t>Hasheba</a:t>
            </a:r>
            <a:r>
              <a:rPr lang="en-US" b="1" dirty="0"/>
              <a:t> Refugee Camp in Sudan.  $3,000 Award. </a:t>
            </a:r>
          </a:p>
        </p:txBody>
      </p:sp>
      <p:pic>
        <p:nvPicPr>
          <p:cNvPr id="8" name="Picture 7" descr="A person with curly hair&#10;&#10;Description automatically generated with low confidence">
            <a:extLst>
              <a:ext uri="{FF2B5EF4-FFF2-40B4-BE49-F238E27FC236}">
                <a16:creationId xmlns:a16="http://schemas.microsoft.com/office/drawing/2014/main" id="{C379BBD4-B40B-ACEC-75DC-BE4C3105BB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383458"/>
            <a:ext cx="1689653" cy="2286000"/>
          </a:xfrm>
          <a:prstGeom prst="rect">
            <a:avLst/>
          </a:prstGeom>
        </p:spPr>
      </p:pic>
      <p:pic>
        <p:nvPicPr>
          <p:cNvPr id="10" name="Picture 9" descr="A picture containing text, person, posing&#10;&#10;Description automatically generated">
            <a:extLst>
              <a:ext uri="{FF2B5EF4-FFF2-40B4-BE49-F238E27FC236}">
                <a16:creationId xmlns:a16="http://schemas.microsoft.com/office/drawing/2014/main" id="{81BD4B98-4A04-7E08-6CD4-F7FF6FF6220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383458"/>
            <a:ext cx="1797646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1917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7000">
              <a:schemeClr val="accent1">
                <a:lumMod val="20000"/>
                <a:lumOff val="80000"/>
              </a:schemeClr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7326"/>
            <a:ext cx="9144000" cy="1047775"/>
          </a:xfrm>
        </p:spPr>
      </p:pic>
      <p:sp>
        <p:nvSpPr>
          <p:cNvPr id="2" name="TextBox 1"/>
          <p:cNvSpPr txBox="1"/>
          <p:nvPr/>
        </p:nvSpPr>
        <p:spPr>
          <a:xfrm>
            <a:off x="457200" y="228600"/>
            <a:ext cx="822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Never forget </a:t>
            </a:r>
          </a:p>
        </p:txBody>
      </p:sp>
      <p:pic>
        <p:nvPicPr>
          <p:cNvPr id="1026" name="Picture 2" descr="May be an image of 2 people, child and indoor">
            <a:extLst>
              <a:ext uri="{FF2B5EF4-FFF2-40B4-BE49-F238E27FC236}">
                <a16:creationId xmlns:a16="http://schemas.microsoft.com/office/drawing/2014/main" id="{A9B32E2E-C23B-A30B-2D80-915192186A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90600"/>
            <a:ext cx="7620000" cy="5082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90155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7000">
              <a:schemeClr val="accent1">
                <a:lumMod val="20000"/>
                <a:lumOff val="80000"/>
              </a:schemeClr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7326"/>
            <a:ext cx="9144000" cy="1047775"/>
          </a:xfrm>
        </p:spPr>
      </p:pic>
      <p:sp>
        <p:nvSpPr>
          <p:cNvPr id="2" name="TextBox 1"/>
          <p:cNvSpPr txBox="1"/>
          <p:nvPr/>
        </p:nvSpPr>
        <p:spPr>
          <a:xfrm>
            <a:off x="457200" y="228600"/>
            <a:ext cx="822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Never forget </a:t>
            </a:r>
          </a:p>
        </p:txBody>
      </p:sp>
      <p:pic>
        <p:nvPicPr>
          <p:cNvPr id="10" name="Picture 9" descr="A picture containing bird and the Ethiopia Flag&#10;">
            <a:extLst>
              <a:ext uri="{FF2B5EF4-FFF2-40B4-BE49-F238E27FC236}">
                <a16:creationId xmlns:a16="http://schemas.microsoft.com/office/drawing/2014/main" id="{5C04FFB4-CF22-8E98-BA6B-0162206723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524000"/>
            <a:ext cx="7620000" cy="38100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681530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4121</TotalTime>
  <Words>579</Words>
  <Application>Microsoft Office PowerPoint</Application>
  <PresentationFormat>On-screen Show (4:3)</PresentationFormat>
  <Paragraphs>138</Paragraphs>
  <Slides>35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Arial</vt:lpstr>
      <vt:lpstr>Calibri</vt:lpstr>
      <vt:lpstr>docs-Roboto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Default</dc:creator>
  <cp:lastModifiedBy>Janet Lee</cp:lastModifiedBy>
  <cp:revision>249</cp:revision>
  <cp:lastPrinted>2016-05-29T19:53:25Z</cp:lastPrinted>
  <dcterms:created xsi:type="dcterms:W3CDTF">2016-05-21T21:08:00Z</dcterms:created>
  <dcterms:modified xsi:type="dcterms:W3CDTF">2023-03-02T21:57:56Z</dcterms:modified>
</cp:coreProperties>
</file>