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1f6e9d233b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1f6e9d233b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1f6e9d233b8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1f6e9d233b8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1f6e9d233b8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1f6e9d233b8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Collapse of Soviet Union</a:t>
            </a:r>
            <a:endParaRPr/>
          </a:p>
          <a:p>
            <a:pPr indent="-298450" lvl="0" marL="457200" rtl="0" algn="l">
              <a:spcBef>
                <a:spcPts val="0"/>
              </a:spcBef>
              <a:spcAft>
                <a:spcPts val="0"/>
              </a:spcAft>
              <a:buSzPts val="1100"/>
              <a:buChar char="●"/>
            </a:pPr>
            <a:r>
              <a:rPr lang="en"/>
              <a:t>Distrust of propaganda</a:t>
            </a:r>
            <a:endParaRPr/>
          </a:p>
          <a:p>
            <a:pPr indent="-298450" lvl="0" marL="457200" rtl="0" algn="l">
              <a:spcBef>
                <a:spcPts val="0"/>
              </a:spcBef>
              <a:spcAft>
                <a:spcPts val="0"/>
              </a:spcAft>
              <a:buSzPts val="1100"/>
              <a:buChar char="●"/>
            </a:pPr>
            <a:r>
              <a:rPr lang="en"/>
              <a:t>Idea of reaching out to community</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1f6e9d233b8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1f6e9d233b8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Translators</a:t>
            </a:r>
            <a:endParaRPr/>
          </a:p>
          <a:p>
            <a:pPr indent="-298450" lvl="0" marL="457200" rtl="0" algn="l">
              <a:spcBef>
                <a:spcPts val="0"/>
              </a:spcBef>
              <a:spcAft>
                <a:spcPts val="0"/>
              </a:spcAft>
              <a:buSzPts val="1100"/>
              <a:buChar char="●"/>
            </a:pPr>
            <a:r>
              <a:rPr lang="en"/>
              <a:t>How to tell a joke through a translator (get shorter)</a:t>
            </a:r>
            <a:endParaRPr/>
          </a:p>
          <a:p>
            <a:pPr indent="-298450" lvl="0" marL="457200" rtl="0" algn="l">
              <a:spcBef>
                <a:spcPts val="0"/>
              </a:spcBef>
              <a:spcAft>
                <a:spcPts val="0"/>
              </a:spcAft>
              <a:buSzPts val="1100"/>
              <a:buChar char="●"/>
            </a:pPr>
            <a:r>
              <a:rPr lang="en"/>
              <a:t>Humiliation of the soul</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1f6e9d233b8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1f6e9d233b8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Bulgarian state library</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1f6e9d233b8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1f6e9d233b8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Chistalista - cultural center with activities and children’s services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1f6e9d233b8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1f6e9d233b8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The Dobrich library - formerly the Communist Party headquarters. No purpose built libraries in the nation.</a:t>
            </a:r>
            <a:endParaRPr/>
          </a:p>
          <a:p>
            <a:pPr indent="-298450" lvl="0" marL="457200" rtl="0" algn="l">
              <a:spcBef>
                <a:spcPts val="0"/>
              </a:spcBef>
              <a:spcAft>
                <a:spcPts val="0"/>
              </a:spcAft>
              <a:buSzPts val="1100"/>
              <a:buChar char="●"/>
            </a:pPr>
            <a:r>
              <a:rPr lang="en"/>
              <a:t>Small rooms, lots of poorly paid staff, dated collections, poor building repair</a:t>
            </a:r>
            <a:endParaRPr/>
          </a:p>
          <a:p>
            <a:pPr indent="-298450" lvl="0" marL="457200" rtl="0" algn="l">
              <a:spcBef>
                <a:spcPts val="0"/>
              </a:spcBef>
              <a:spcAft>
                <a:spcPts val="0"/>
              </a:spcAft>
              <a:buSzPts val="1100"/>
              <a:buChar char="●"/>
            </a:pPr>
            <a:r>
              <a:rPr lang="en"/>
              <a:t>Shadowed for several days, attended meetings</a:t>
            </a:r>
            <a:endParaRPr/>
          </a:p>
          <a:p>
            <a:pPr indent="-298450" lvl="0" marL="457200" rtl="0" algn="l">
              <a:spcBef>
                <a:spcPts val="0"/>
              </a:spcBef>
              <a:spcAft>
                <a:spcPts val="0"/>
              </a:spcAft>
              <a:buSzPts val="1100"/>
              <a:buChar char="●"/>
            </a:pPr>
            <a:r>
              <a:rPr lang="en"/>
              <a:t>Great enthusiasm and insight, dedication. </a:t>
            </a:r>
            <a:r>
              <a:rPr lang="en"/>
              <a:t>Administration</a:t>
            </a:r>
            <a:r>
              <a:rPr lang="en"/>
              <a:t> issues always the same.</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1f6e9d233b8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1f6e9d233b8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With Elena Yurchenko, then director of the Dora Gabe Library in Dobrich, and thanks to Nikolai, my translator, I was able to meet representatives of the Mayor’s Office, the Rotary, the Bulgarian Red Cross, the Chamber of Commerce, and a local elementary school. I also enjoyed a visit to the Black Sea, and the National Library in Sofia. One of the many library luminaries we met was Snejana Ianeva. Her extraordinary work as Director of the Information Resource Center at the US Embassy in Sofia and the President of the Bulgarian Library and Information Association set the stage for Bulgaria’s first National Library Week. Sneja was a passionate and dedicated advocate for literacy and libraries. Her efforts not only took important steps to highlight the importance of the library in Bulgarian society, but she also cultivated and maintained many international friendships.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1f6e9d233b8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1f6e9d233b8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1f6e9d233b8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1f6e9d233b8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1f6e9d233b8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1f6e9d233b8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Next was an embassy car ride to the Russian State Library for Young Adults. The director (I don't seem to have her name) was remarkable. This library was a delight: modern, wired (and wireless), it is dedicated to youth ages 13 to 30. It was set up as a series of maybe 400 sf rooms. One was dedicated to a cafe experience. One a viewing station with benches and pillows. Another a listening station to older vinyl. One was a science collection. Another, art. One room was dedicated to the history of printing, and included several books (in cases) printed before the founding of the USA. They do have history. One room for comic books and manga. One space (with books and chairs) for small children, either of staff, or visiting siblings of the youth). I have to say that this really worked - a collection and staff really focused on one age group might be very effective not just in Russia.</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1f6e9d233b8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1f6e9d233b8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Clr>
                <a:srgbClr val="595959"/>
              </a:buClr>
              <a:buSzPts val="1800"/>
              <a:buChar char="●"/>
            </a:pPr>
            <a:r>
              <a:rPr lang="en" sz="1800">
                <a:solidFill>
                  <a:srgbClr val="595959"/>
                </a:solidFill>
              </a:rPr>
              <a:t>Beavis and Butthead</a:t>
            </a:r>
            <a:endParaRPr sz="1800">
              <a:solidFill>
                <a:srgbClr val="595959"/>
              </a:solidFill>
            </a:endParaRPr>
          </a:p>
          <a:p>
            <a:pPr indent="0" lvl="0" marL="0" rtl="0" algn="l">
              <a:spcBef>
                <a:spcPts val="120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1f6e9d233b8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1f6e9d233b8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1f6e9d233b8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1f6e9d233b8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mailto:jlarue@gcpld.or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5.png"/><Relationship Id="rId4" Type="http://schemas.openxmlformats.org/officeDocument/2006/relationships/image" Target="../media/image2.png"/><Relationship Id="rId5" Type="http://schemas.openxmlformats.org/officeDocument/2006/relationships/hyperlink" Target="https://en.wikipedia.org/wiki/Saints_Cyril_and_Methodius"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From Curtains to Bridges</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fontScale="55000" lnSpcReduction="20000"/>
          </a:bodyPr>
          <a:lstStyle/>
          <a:p>
            <a:pPr indent="0" lvl="0" marL="0" rtl="0" algn="ctr">
              <a:spcBef>
                <a:spcPts val="0"/>
              </a:spcBef>
              <a:spcAft>
                <a:spcPts val="0"/>
              </a:spcAft>
              <a:buNone/>
            </a:pPr>
            <a:r>
              <a:rPr lang="en"/>
              <a:t>Jamie LaRue, </a:t>
            </a:r>
            <a:r>
              <a:rPr lang="en"/>
              <a:t>Executive Director,  </a:t>
            </a:r>
            <a:r>
              <a:rPr lang="en" u="sng">
                <a:solidFill>
                  <a:schemeClr val="hlink"/>
                </a:solidFill>
                <a:hlinkClick r:id="rId3"/>
              </a:rPr>
              <a:t>jlarue@gcpld.org</a:t>
            </a:r>
            <a:endParaRPr/>
          </a:p>
          <a:p>
            <a:pPr indent="0" lvl="0" marL="0" rtl="0" algn="ctr">
              <a:spcBef>
                <a:spcPts val="0"/>
              </a:spcBef>
              <a:spcAft>
                <a:spcPts val="0"/>
              </a:spcAft>
              <a:buNone/>
            </a:pPr>
            <a:r>
              <a:rPr lang="en"/>
              <a:t>Garfield County Public Library District </a:t>
            </a:r>
            <a:endParaRPr/>
          </a:p>
          <a:p>
            <a:pPr indent="0" lvl="0" marL="0" rtl="0" algn="ctr">
              <a:spcBef>
                <a:spcPts val="0"/>
              </a:spcBef>
              <a:spcAft>
                <a:spcPts val="0"/>
              </a:spcAft>
              <a:buNone/>
            </a:pPr>
            <a:r>
              <a:rPr lang="en"/>
              <a:t>970-625-4270 x 2125</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The Journeys</a:t>
            </a:r>
            <a:endParaRPr/>
          </a:p>
        </p:txBody>
      </p:sp>
      <p:sp>
        <p:nvSpPr>
          <p:cNvPr id="61" name="Google Shape;61;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2004, Bulgaria - Sofia and Dobrich</a:t>
            </a:r>
            <a:br>
              <a:rPr lang="en"/>
            </a:br>
            <a:endParaRPr/>
          </a:p>
          <a:p>
            <a:pPr indent="-342900" lvl="0" marL="457200" rtl="0" algn="l">
              <a:spcBef>
                <a:spcPts val="0"/>
              </a:spcBef>
              <a:spcAft>
                <a:spcPts val="0"/>
              </a:spcAft>
              <a:buSzPts val="1800"/>
              <a:buChar char="●"/>
            </a:pPr>
            <a:r>
              <a:rPr lang="en"/>
              <a:t>2012, Russia - Moscow and </a:t>
            </a:r>
            <a:r>
              <a:rPr lang="en"/>
              <a:t>Nizhniy Novgorod</a:t>
            </a:r>
            <a:br>
              <a:rPr lang="en"/>
            </a:br>
            <a:endParaRPr/>
          </a:p>
          <a:p>
            <a:pPr indent="-342900" lvl="0" marL="457200" rtl="0" algn="l">
              <a:spcBef>
                <a:spcPts val="0"/>
              </a:spcBef>
              <a:spcAft>
                <a:spcPts val="0"/>
              </a:spcAft>
              <a:buSzPts val="1800"/>
              <a:buChar char="●"/>
            </a:pPr>
            <a:r>
              <a:rPr lang="en"/>
              <a:t>2014, Bulgaria again - Sofia only</a:t>
            </a:r>
            <a:br>
              <a:rPr lang="en"/>
            </a:br>
            <a:endParaRPr/>
          </a:p>
          <a:p>
            <a:pPr indent="-342900" lvl="0" marL="457200" rtl="0" algn="l">
              <a:spcBef>
                <a:spcPts val="0"/>
              </a:spcBef>
              <a:spcAft>
                <a:spcPts val="0"/>
              </a:spcAft>
              <a:buSzPts val="1800"/>
              <a:buChar char="●"/>
            </a:pPr>
            <a:r>
              <a:rPr lang="en"/>
              <a:t>2017, Norway - Oslo</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Bulgaria</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pic>
        <p:nvPicPr>
          <p:cNvPr id="71" name="Google Shape;71;p16"/>
          <p:cNvPicPr preferRelativeResize="0"/>
          <p:nvPr/>
        </p:nvPicPr>
        <p:blipFill>
          <a:blip r:embed="rId3">
            <a:alphaModFix/>
          </a:blip>
          <a:stretch>
            <a:fillRect/>
          </a:stretch>
        </p:blipFill>
        <p:spPr>
          <a:xfrm>
            <a:off x="0" y="152400"/>
            <a:ext cx="7174905" cy="4838701"/>
          </a:xfrm>
          <a:prstGeom prst="rect">
            <a:avLst/>
          </a:prstGeom>
          <a:noFill/>
          <a:ln>
            <a:noFill/>
          </a:ln>
        </p:spPr>
      </p:pic>
      <p:sp>
        <p:nvSpPr>
          <p:cNvPr id="72" name="Google Shape;72;p16"/>
          <p:cNvSpPr txBox="1"/>
          <p:nvPr/>
        </p:nvSpPr>
        <p:spPr>
          <a:xfrm>
            <a:off x="7468275" y="969800"/>
            <a:ext cx="1393500" cy="3001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Attendees of workshop on Community Information, Sofia</a:t>
            </a:r>
            <a:endParaRPr/>
          </a:p>
          <a:p>
            <a:pPr indent="0" lvl="0" marL="0" rtl="0" algn="l">
              <a:spcBef>
                <a:spcPts val="0"/>
              </a:spcBef>
              <a:spcAft>
                <a:spcPts val="0"/>
              </a:spcAft>
              <a:buNone/>
            </a:pPr>
            <a:r>
              <a:t/>
            </a:r>
            <a:endParaRPr/>
          </a:p>
          <a:p>
            <a:pPr indent="-298450" lvl="0" marL="457200" rtl="0" algn="l">
              <a:spcBef>
                <a:spcPts val="0"/>
              </a:spcBef>
              <a:spcAft>
                <a:spcPts val="0"/>
              </a:spcAft>
              <a:buClr>
                <a:schemeClr val="dk1"/>
              </a:buClr>
              <a:buSzPts val="1100"/>
              <a:buChar char="●"/>
            </a:pPr>
            <a:r>
              <a:rPr lang="en" sz="1100">
                <a:solidFill>
                  <a:schemeClr val="dk1"/>
                </a:solidFill>
              </a:rPr>
              <a:t>Collapse of Soviet Union</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Distrust of propaganda</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Idea of reaching out to community</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pic>
        <p:nvPicPr>
          <p:cNvPr id="77" name="Google Shape;77;p17"/>
          <p:cNvPicPr preferRelativeResize="0"/>
          <p:nvPr/>
        </p:nvPicPr>
        <p:blipFill>
          <a:blip r:embed="rId3">
            <a:alphaModFix/>
          </a:blip>
          <a:stretch>
            <a:fillRect/>
          </a:stretch>
        </p:blipFill>
        <p:spPr>
          <a:xfrm>
            <a:off x="228600" y="152400"/>
            <a:ext cx="7167400" cy="4838700"/>
          </a:xfrm>
          <a:prstGeom prst="rect">
            <a:avLst/>
          </a:prstGeom>
          <a:noFill/>
          <a:ln>
            <a:noFill/>
          </a:ln>
        </p:spPr>
      </p:pic>
      <p:sp>
        <p:nvSpPr>
          <p:cNvPr id="78" name="Google Shape;78;p17"/>
          <p:cNvSpPr txBox="1"/>
          <p:nvPr/>
        </p:nvSpPr>
        <p:spPr>
          <a:xfrm>
            <a:off x="7581575" y="233375"/>
            <a:ext cx="1461600" cy="1877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900">
                <a:solidFill>
                  <a:schemeClr val="dk1"/>
                </a:solidFill>
              </a:rPr>
              <a:t>Translators</a:t>
            </a:r>
            <a:br>
              <a:rPr lang="en" sz="1100">
                <a:solidFill>
                  <a:schemeClr val="dk1"/>
                </a:solidFill>
              </a:rPr>
            </a:b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How to tell a joke through a translator </a:t>
            </a:r>
            <a:br>
              <a:rPr lang="en" sz="1100">
                <a:solidFill>
                  <a:schemeClr val="dk1"/>
                </a:solidFill>
              </a:rPr>
            </a:b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Humiliation of the soul</a:t>
            </a:r>
            <a:endParaRPr sz="1100">
              <a:solidFill>
                <a:schemeClr val="dk1"/>
              </a:solidFill>
            </a:endParaRPr>
          </a:p>
          <a:p>
            <a:pPr indent="0" lvl="0" marL="0" rtl="0" algn="l">
              <a:spcBef>
                <a:spcPts val="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pic>
        <p:nvPicPr>
          <p:cNvPr id="83" name="Google Shape;83;p18"/>
          <p:cNvPicPr preferRelativeResize="0"/>
          <p:nvPr/>
        </p:nvPicPr>
        <p:blipFill>
          <a:blip r:embed="rId3">
            <a:alphaModFix/>
          </a:blip>
          <a:stretch>
            <a:fillRect/>
          </a:stretch>
        </p:blipFill>
        <p:spPr>
          <a:xfrm>
            <a:off x="152400" y="152400"/>
            <a:ext cx="3227619" cy="4838699"/>
          </a:xfrm>
          <a:prstGeom prst="rect">
            <a:avLst/>
          </a:prstGeom>
          <a:noFill/>
          <a:ln>
            <a:noFill/>
          </a:ln>
        </p:spPr>
      </p:pic>
      <p:pic>
        <p:nvPicPr>
          <p:cNvPr id="84" name="Google Shape;84;p18"/>
          <p:cNvPicPr preferRelativeResize="0"/>
          <p:nvPr/>
        </p:nvPicPr>
        <p:blipFill>
          <a:blip r:embed="rId4">
            <a:alphaModFix/>
          </a:blip>
          <a:stretch>
            <a:fillRect/>
          </a:stretch>
        </p:blipFill>
        <p:spPr>
          <a:xfrm>
            <a:off x="3607825" y="152401"/>
            <a:ext cx="5536174" cy="3709323"/>
          </a:xfrm>
          <a:prstGeom prst="rect">
            <a:avLst/>
          </a:prstGeom>
          <a:noFill/>
          <a:ln>
            <a:noFill/>
          </a:ln>
        </p:spPr>
      </p:pic>
      <p:sp>
        <p:nvSpPr>
          <p:cNvPr id="85" name="Google Shape;85;p18"/>
          <p:cNvSpPr txBox="1"/>
          <p:nvPr/>
        </p:nvSpPr>
        <p:spPr>
          <a:xfrm>
            <a:off x="3627650" y="4108000"/>
            <a:ext cx="5415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National library: </a:t>
            </a:r>
            <a:r>
              <a:rPr lang="en" sz="1050">
                <a:solidFill>
                  <a:srgbClr val="3366CC"/>
                </a:solidFill>
                <a:highlight>
                  <a:srgbClr val="FFFFFF"/>
                </a:highlight>
                <a:uFill>
                  <a:noFill/>
                </a:uFill>
                <a:hlinkClick r:id="rId5">
                  <a:extLst>
                    <a:ext uri="{A12FA001-AC4F-418D-AE19-62706E023703}">
                      <ahyp:hlinkClr val="tx"/>
                    </a:ext>
                  </a:extLst>
                </a:hlinkClick>
              </a:rPr>
              <a:t>Saint Cyril and Saint Methodius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pic>
        <p:nvPicPr>
          <p:cNvPr id="90" name="Google Shape;90;p19"/>
          <p:cNvPicPr preferRelativeResize="0"/>
          <p:nvPr/>
        </p:nvPicPr>
        <p:blipFill>
          <a:blip r:embed="rId3">
            <a:alphaModFix/>
          </a:blip>
          <a:stretch>
            <a:fillRect/>
          </a:stretch>
        </p:blipFill>
        <p:spPr>
          <a:xfrm>
            <a:off x="152400" y="152400"/>
            <a:ext cx="7221517" cy="4838701"/>
          </a:xfrm>
          <a:prstGeom prst="rect">
            <a:avLst/>
          </a:prstGeom>
          <a:noFill/>
          <a:ln>
            <a:noFill/>
          </a:ln>
        </p:spPr>
      </p:pic>
      <p:sp>
        <p:nvSpPr>
          <p:cNvPr id="91" name="Google Shape;91;p19"/>
          <p:cNvSpPr txBox="1"/>
          <p:nvPr/>
        </p:nvSpPr>
        <p:spPr>
          <a:xfrm>
            <a:off x="7513600" y="165400"/>
            <a:ext cx="14274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The “cultural center” - chistalistes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pic>
        <p:nvPicPr>
          <p:cNvPr id="96" name="Google Shape;96;p20"/>
          <p:cNvPicPr preferRelativeResize="0"/>
          <p:nvPr/>
        </p:nvPicPr>
        <p:blipFill>
          <a:blip r:embed="rId3">
            <a:alphaModFix/>
          </a:blip>
          <a:stretch>
            <a:fillRect/>
          </a:stretch>
        </p:blipFill>
        <p:spPr>
          <a:xfrm>
            <a:off x="152400" y="152400"/>
            <a:ext cx="7189614" cy="4838699"/>
          </a:xfrm>
          <a:prstGeom prst="rect">
            <a:avLst/>
          </a:prstGeom>
          <a:noFill/>
          <a:ln>
            <a:noFill/>
          </a:ln>
        </p:spPr>
      </p:pic>
      <p:sp>
        <p:nvSpPr>
          <p:cNvPr id="97" name="Google Shape;97;p20"/>
          <p:cNvSpPr txBox="1"/>
          <p:nvPr/>
        </p:nvSpPr>
        <p:spPr>
          <a:xfrm>
            <a:off x="7513600" y="210725"/>
            <a:ext cx="1393500" cy="3155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Dobrich Library</a:t>
            </a:r>
            <a:endParaRPr/>
          </a:p>
          <a:p>
            <a:pPr indent="0" lvl="0" marL="0" rtl="0" algn="l">
              <a:spcBef>
                <a:spcPts val="0"/>
              </a:spcBef>
              <a:spcAft>
                <a:spcPts val="0"/>
              </a:spcAft>
              <a:buNone/>
            </a:pPr>
            <a:r>
              <a:t/>
            </a:r>
            <a:endParaRPr/>
          </a:p>
          <a:p>
            <a:pPr indent="-298450" lvl="0" marL="457200" rtl="0" algn="l">
              <a:spcBef>
                <a:spcPts val="0"/>
              </a:spcBef>
              <a:spcAft>
                <a:spcPts val="0"/>
              </a:spcAft>
              <a:buSzPts val="1100"/>
              <a:buChar char="●"/>
            </a:pPr>
            <a:r>
              <a:rPr lang="en" sz="1100"/>
              <a:t>Former site of the Communist  Party</a:t>
            </a:r>
            <a:br>
              <a:rPr lang="en" sz="1100"/>
            </a:br>
            <a:endParaRPr sz="1100"/>
          </a:p>
          <a:p>
            <a:pPr indent="-298450" lvl="0" marL="457200" rtl="0" algn="l">
              <a:spcBef>
                <a:spcPts val="0"/>
              </a:spcBef>
              <a:spcAft>
                <a:spcPts val="0"/>
              </a:spcAft>
              <a:buSzPts val="1100"/>
              <a:buChar char="●"/>
            </a:pPr>
            <a:r>
              <a:rPr lang="en" sz="1100"/>
              <a:t>Small rooms, lots of staff</a:t>
            </a:r>
            <a:br>
              <a:rPr lang="en" sz="1100"/>
            </a:br>
            <a:endParaRPr sz="1100"/>
          </a:p>
          <a:p>
            <a:pPr indent="-298450" lvl="0" marL="457200" rtl="0" algn="l">
              <a:spcBef>
                <a:spcPts val="0"/>
              </a:spcBef>
              <a:spcAft>
                <a:spcPts val="0"/>
              </a:spcAft>
              <a:buSzPts val="1100"/>
              <a:buChar char="●"/>
            </a:pPr>
            <a:r>
              <a:rPr lang="en" sz="1100"/>
              <a:t>Shadowed Elena</a:t>
            </a:r>
            <a:br>
              <a:rPr lang="en" sz="1100"/>
            </a:br>
            <a:endParaRPr sz="1100"/>
          </a:p>
          <a:p>
            <a:pPr indent="-298450" lvl="0" marL="457200" rtl="0" algn="l">
              <a:spcBef>
                <a:spcPts val="0"/>
              </a:spcBef>
              <a:spcAft>
                <a:spcPts val="0"/>
              </a:spcAft>
              <a:buSzPts val="1100"/>
              <a:buChar char="●"/>
            </a:pPr>
            <a:r>
              <a:rPr lang="en" sz="1100"/>
              <a:t>Great dedication and warmth</a:t>
            </a:r>
            <a:endParaRPr sz="11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pic>
        <p:nvPicPr>
          <p:cNvPr id="102" name="Google Shape;102;p21"/>
          <p:cNvPicPr preferRelativeResize="0"/>
          <p:nvPr/>
        </p:nvPicPr>
        <p:blipFill>
          <a:blip r:embed="rId3">
            <a:alphaModFix/>
          </a:blip>
          <a:stretch>
            <a:fillRect/>
          </a:stretch>
        </p:blipFill>
        <p:spPr>
          <a:xfrm>
            <a:off x="152400" y="152400"/>
            <a:ext cx="7266196" cy="4838700"/>
          </a:xfrm>
          <a:prstGeom prst="rect">
            <a:avLst/>
          </a:prstGeom>
          <a:noFill/>
          <a:ln>
            <a:noFill/>
          </a:ln>
        </p:spPr>
      </p:pic>
      <p:sp>
        <p:nvSpPr>
          <p:cNvPr id="103" name="Google Shape;103;p21"/>
          <p:cNvSpPr txBox="1"/>
          <p:nvPr/>
        </p:nvSpPr>
        <p:spPr>
          <a:xfrm>
            <a:off x="7570225" y="210725"/>
            <a:ext cx="1348200" cy="1908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The Embassador with Emerald Shoes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 school room with students)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2 local visits</a:t>
            </a:r>
            <a:endParaRPr/>
          </a:p>
        </p:txBody>
      </p:sp>
      <p:sp>
        <p:nvSpPr>
          <p:cNvPr id="109" name="Google Shape;109;p2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Bulgarian librarians visiting Colorado</a:t>
            </a:r>
            <a:br>
              <a:rPr lang="en"/>
            </a:br>
            <a:endParaRPr/>
          </a:p>
          <a:p>
            <a:pPr indent="-342900" lvl="0" marL="457200" rtl="0" algn="l">
              <a:spcBef>
                <a:spcPts val="0"/>
              </a:spcBef>
              <a:spcAft>
                <a:spcPts val="0"/>
              </a:spcAft>
              <a:buSzPts val="1800"/>
              <a:buChar char="●"/>
            </a:pPr>
            <a:r>
              <a:rPr lang="en"/>
              <a:t>Ertan, IT professional, worked with us for a few weeks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Findings</a:t>
            </a:r>
            <a:endParaRPr/>
          </a:p>
        </p:txBody>
      </p:sp>
      <p:sp>
        <p:nvSpPr>
          <p:cNvPr id="115" name="Google Shape;115;p2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We take for granted our currency, modernity</a:t>
            </a:r>
            <a:endParaRPr/>
          </a:p>
          <a:p>
            <a:pPr indent="-342900" lvl="0" marL="457200" rtl="0" algn="l">
              <a:spcBef>
                <a:spcPts val="0"/>
              </a:spcBef>
              <a:spcAft>
                <a:spcPts val="0"/>
              </a:spcAft>
              <a:buSzPts val="1800"/>
              <a:buChar char="●"/>
            </a:pPr>
            <a:r>
              <a:rPr lang="en"/>
              <a:t>Hard to change a brand: focus on the past, propaganda, repository of books</a:t>
            </a:r>
            <a:endParaRPr/>
          </a:p>
          <a:p>
            <a:pPr indent="-342900" lvl="0" marL="457200" rtl="0" algn="l">
              <a:spcBef>
                <a:spcPts val="0"/>
              </a:spcBef>
              <a:spcAft>
                <a:spcPts val="0"/>
              </a:spcAft>
              <a:buSzPts val="1800"/>
              <a:buChar char="●"/>
            </a:pPr>
            <a:r>
              <a:rPr lang="en"/>
              <a:t>Focus on children = focus on the future </a:t>
            </a:r>
            <a:endParaRPr/>
          </a:p>
          <a:p>
            <a:pPr indent="-342900" lvl="0" marL="457200" rtl="0" algn="l">
              <a:spcBef>
                <a:spcPts val="0"/>
              </a:spcBef>
              <a:spcAft>
                <a:spcPts val="0"/>
              </a:spcAft>
              <a:buSzPts val="1800"/>
              <a:buChar char="●"/>
            </a:pPr>
            <a:r>
              <a:rPr lang="en"/>
              <a:t>Lecture with library students</a:t>
            </a:r>
            <a:endParaRPr/>
          </a:p>
          <a:p>
            <a:pPr indent="-317500" lvl="1" marL="914400" rtl="0" algn="l">
              <a:spcBef>
                <a:spcPts val="0"/>
              </a:spcBef>
              <a:spcAft>
                <a:spcPts val="0"/>
              </a:spcAft>
              <a:buSzPts val="1400"/>
              <a:buChar char="○"/>
            </a:pPr>
            <a:r>
              <a:rPr lang="en"/>
              <a:t>A history that stretches to 6500 BC</a:t>
            </a:r>
            <a:endParaRPr/>
          </a:p>
          <a:p>
            <a:pPr indent="-317500" lvl="1" marL="914400" rtl="0" algn="l">
              <a:spcBef>
                <a:spcPts val="0"/>
              </a:spcBef>
              <a:spcAft>
                <a:spcPts val="0"/>
              </a:spcAft>
              <a:buSzPts val="1400"/>
              <a:buChar char="○"/>
            </a:pPr>
            <a:r>
              <a:rPr lang="en"/>
              <a:t>Rate of change (marginalized groups)</a:t>
            </a:r>
            <a:endParaRPr/>
          </a:p>
          <a:p>
            <a:pPr indent="-342900" lvl="0" marL="457200" rtl="0" algn="l">
              <a:spcBef>
                <a:spcPts val="0"/>
              </a:spcBef>
              <a:spcAft>
                <a:spcPts val="0"/>
              </a:spcAft>
              <a:buSzPts val="1800"/>
              <a:buChar char="●"/>
            </a:pPr>
            <a:r>
              <a:rPr lang="en"/>
              <a:t>Funding structures</a:t>
            </a:r>
            <a:endParaRPr/>
          </a:p>
          <a:p>
            <a:pPr indent="-342900" lvl="0" marL="457200" rtl="0" algn="l">
              <a:spcBef>
                <a:spcPts val="0"/>
              </a:spcBef>
              <a:spcAft>
                <a:spcPts val="0"/>
              </a:spcAft>
              <a:buSzPts val="1800"/>
              <a:buChar char="●"/>
            </a:pPr>
            <a:r>
              <a:rPr lang="en"/>
              <a:t>Larger political settings: capitalism, EU, crime and corruption</a:t>
            </a:r>
            <a:endParaRPr/>
          </a:p>
          <a:p>
            <a:pPr indent="-342900" lvl="0" marL="457200" rtl="0" algn="l">
              <a:spcBef>
                <a:spcPts val="0"/>
              </a:spcBef>
              <a:spcAft>
                <a:spcPts val="0"/>
              </a:spcAft>
              <a:buSzPts val="1800"/>
              <a:buChar char="●"/>
            </a:pPr>
            <a:r>
              <a:rPr lang="en"/>
              <a:t>But librarians are the same the world round</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Russia</a:t>
            </a:r>
            <a:endParaRPr/>
          </a:p>
        </p:txBody>
      </p:sp>
      <p:sp>
        <p:nvSpPr>
          <p:cNvPr id="121" name="Google Shape;121;p2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Book festival - huge interest and demand</a:t>
            </a:r>
            <a:endParaRPr/>
          </a:p>
          <a:p>
            <a:pPr indent="-342900" lvl="0" marL="457200" rtl="0" algn="l">
              <a:spcBef>
                <a:spcPts val="0"/>
              </a:spcBef>
              <a:spcAft>
                <a:spcPts val="0"/>
              </a:spcAft>
              <a:buSzPts val="1800"/>
              <a:buChar char="●"/>
            </a:pPr>
            <a:r>
              <a:rPr lang="en"/>
              <a:t>Ebooks (theft and display)</a:t>
            </a:r>
            <a:endParaRPr/>
          </a:p>
          <a:p>
            <a:pPr indent="-342900" lvl="0" marL="457200" rtl="0" algn="l">
              <a:spcBef>
                <a:spcPts val="0"/>
              </a:spcBef>
              <a:spcAft>
                <a:spcPts val="0"/>
              </a:spcAft>
              <a:buSzPts val="1800"/>
              <a:buChar char="●"/>
            </a:pPr>
            <a:r>
              <a:rPr lang="en"/>
              <a:t>Intellectual Freedom: a</a:t>
            </a:r>
            <a:r>
              <a:rPr lang="en"/>
              <a:t>t state level, very prescribed what must be collected and saved. Pussy Riot arrests. Proscribed topics: terrorism.</a:t>
            </a:r>
            <a:endParaRPr/>
          </a:p>
          <a:p>
            <a:pPr indent="-342900" lvl="0" marL="457200" rtl="0" algn="l">
              <a:spcBef>
                <a:spcPts val="0"/>
              </a:spcBef>
              <a:spcAft>
                <a:spcPts val="0"/>
              </a:spcAft>
              <a:buSzPts val="1800"/>
              <a:buChar char="●"/>
            </a:pPr>
            <a:r>
              <a:rPr lang="en"/>
              <a:t>Journalists: convergence of state, religion, crime, rising anti-American sentiment</a:t>
            </a:r>
            <a:endParaRPr/>
          </a:p>
          <a:p>
            <a:pPr indent="-342900" lvl="0" marL="457200" rtl="0" algn="l">
              <a:spcBef>
                <a:spcPts val="0"/>
              </a:spcBef>
              <a:spcAft>
                <a:spcPts val="0"/>
              </a:spcAft>
              <a:buSzPts val="1800"/>
              <a:buChar char="●"/>
            </a:pPr>
            <a:r>
              <a:rPr lang="en"/>
              <a:t>But translator comments about Americans</a:t>
            </a:r>
            <a:endParaRPr/>
          </a:p>
          <a:p>
            <a:pPr indent="-342900" lvl="0" marL="457200" rtl="0" algn="l">
              <a:spcBef>
                <a:spcPts val="0"/>
              </a:spcBef>
              <a:spcAft>
                <a:spcPts val="0"/>
              </a:spcAft>
              <a:buSzPts val="1800"/>
              <a:buChar char="●"/>
            </a:pPr>
            <a:r>
              <a:rPr lang="en"/>
              <a:t>Youth library (13-30) with daycare and gym in basement</a:t>
            </a:r>
            <a:endParaRPr/>
          </a:p>
          <a:p>
            <a:pPr indent="0" lvl="0" marL="0" rtl="0" algn="l">
              <a:spcBef>
                <a:spcPts val="1200"/>
              </a:spcBef>
              <a:spcAft>
                <a:spcPts val="120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Bulgaria Part II</a:t>
            </a:r>
            <a:endParaRPr/>
          </a:p>
        </p:txBody>
      </p:sp>
      <p:sp>
        <p:nvSpPr>
          <p:cNvPr id="127" name="Google Shape;127;p2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From Slavic roots to EU</a:t>
            </a:r>
            <a:br>
              <a:rPr lang="en"/>
            </a:br>
            <a:endParaRPr/>
          </a:p>
          <a:p>
            <a:pPr indent="-342900" lvl="0" marL="457200" rtl="0" algn="l">
              <a:spcBef>
                <a:spcPts val="0"/>
              </a:spcBef>
              <a:spcAft>
                <a:spcPts val="0"/>
              </a:spcAft>
              <a:buSzPts val="1800"/>
              <a:buChar char="●"/>
            </a:pPr>
            <a:r>
              <a:rPr lang="en"/>
              <a:t>English language instruction </a:t>
            </a:r>
            <a:br>
              <a:rPr lang="en"/>
            </a:br>
            <a:endParaRPr/>
          </a:p>
          <a:p>
            <a:pPr indent="-342900" lvl="0" marL="457200" rtl="0" algn="l">
              <a:spcBef>
                <a:spcPts val="0"/>
              </a:spcBef>
              <a:spcAft>
                <a:spcPts val="0"/>
              </a:spcAft>
              <a:buSzPts val="1800"/>
              <a:buChar char="●"/>
            </a:pPr>
            <a:r>
              <a:rPr lang="en"/>
              <a:t>Persistent problems of funding and visibility</a:t>
            </a:r>
            <a:br>
              <a:rPr lang="en"/>
            </a:br>
            <a:endParaRPr/>
          </a:p>
          <a:p>
            <a:pPr indent="-342900" lvl="0" marL="457200" rtl="0" algn="l">
              <a:spcBef>
                <a:spcPts val="0"/>
              </a:spcBef>
              <a:spcAft>
                <a:spcPts val="0"/>
              </a:spcAft>
              <a:buSzPts val="1800"/>
              <a:buChar char="●"/>
            </a:pPr>
            <a:r>
              <a:rPr lang="en"/>
              <a:t>Rising crime</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Norway</a:t>
            </a:r>
            <a:endParaRPr/>
          </a:p>
        </p:txBody>
      </p:sp>
      <p:sp>
        <p:nvSpPr>
          <p:cNvPr id="133" name="Google Shape;133;p2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Multilingual</a:t>
            </a:r>
            <a:br>
              <a:rPr lang="en"/>
            </a:br>
            <a:endParaRPr/>
          </a:p>
          <a:p>
            <a:pPr indent="-342900" lvl="0" marL="457200" rtl="0" algn="l">
              <a:spcBef>
                <a:spcPts val="0"/>
              </a:spcBef>
              <a:spcAft>
                <a:spcPts val="0"/>
              </a:spcAft>
              <a:buSzPts val="1800"/>
              <a:buChar char="●"/>
            </a:pPr>
            <a:r>
              <a:rPr lang="en"/>
              <a:t>State support for Norwegian - even poets!</a:t>
            </a:r>
            <a:br>
              <a:rPr lang="en"/>
            </a:br>
            <a:endParaRPr/>
          </a:p>
          <a:p>
            <a:pPr indent="-342900" lvl="0" marL="457200" rtl="0" algn="l">
              <a:spcBef>
                <a:spcPts val="0"/>
              </a:spcBef>
              <a:spcAft>
                <a:spcPts val="0"/>
              </a:spcAft>
              <a:buSzPts val="1800"/>
              <a:buChar char="●"/>
            </a:pPr>
            <a:r>
              <a:rPr lang="en"/>
              <a:t>An </a:t>
            </a:r>
            <a:r>
              <a:rPr lang="en"/>
              <a:t>intellectual</a:t>
            </a:r>
            <a:r>
              <a:rPr lang="en"/>
              <a:t> </a:t>
            </a:r>
            <a:r>
              <a:rPr lang="en"/>
              <a:t>freedom</a:t>
            </a:r>
            <a:r>
              <a:rPr lang="en"/>
              <a:t> difference</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Reflections</a:t>
            </a:r>
            <a:endParaRPr/>
          </a:p>
        </p:txBody>
      </p:sp>
      <p:sp>
        <p:nvSpPr>
          <p:cNvPr id="139" name="Google Shape;139;p2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So grateful for opportunities</a:t>
            </a:r>
            <a:br>
              <a:rPr lang="en"/>
            </a:br>
            <a:endParaRPr/>
          </a:p>
          <a:p>
            <a:pPr indent="-342900" lvl="0" marL="457200" rtl="0" algn="l">
              <a:spcBef>
                <a:spcPts val="0"/>
              </a:spcBef>
              <a:spcAft>
                <a:spcPts val="0"/>
              </a:spcAft>
              <a:buSzPts val="1800"/>
              <a:buChar char="●"/>
            </a:pPr>
            <a:r>
              <a:rPr lang="en"/>
              <a:t>So impressed with Foreign Service, State Department</a:t>
            </a:r>
            <a:br>
              <a:rPr lang="en"/>
            </a:br>
            <a:endParaRPr/>
          </a:p>
          <a:p>
            <a:pPr indent="-342900" lvl="0" marL="457200" rtl="0" algn="l">
              <a:spcBef>
                <a:spcPts val="0"/>
              </a:spcBef>
              <a:spcAft>
                <a:spcPts val="0"/>
              </a:spcAft>
              <a:buSzPts val="1800"/>
              <a:buChar char="●"/>
            </a:pPr>
            <a:r>
              <a:rPr lang="en"/>
              <a:t>Hard to maintain ties, regular communications</a:t>
            </a:r>
            <a:br>
              <a:rPr lang="en"/>
            </a:br>
            <a:endParaRPr/>
          </a:p>
          <a:p>
            <a:pPr indent="-342900" lvl="0" marL="457200" rtl="0" algn="l">
              <a:spcBef>
                <a:spcPts val="0"/>
              </a:spcBef>
              <a:spcAft>
                <a:spcPts val="0"/>
              </a:spcAft>
              <a:buSzPts val="1800"/>
              <a:buChar char="●"/>
            </a:pPr>
            <a:r>
              <a:rPr lang="en"/>
              <a:t>Much to learn from each other</a:t>
            </a:r>
            <a:br>
              <a:rPr lang="en"/>
            </a:br>
            <a:endParaRPr/>
          </a:p>
          <a:p>
            <a:pPr indent="-342900" lvl="0" marL="457200" rtl="0" algn="l">
              <a:spcBef>
                <a:spcPts val="0"/>
              </a:spcBef>
              <a:spcAft>
                <a:spcPts val="0"/>
              </a:spcAft>
              <a:buSzPts val="1800"/>
              <a:buChar char="●"/>
            </a:pPr>
            <a:r>
              <a:rPr lang="en"/>
              <a:t>Warm encouragement to travel and to host</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