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263" r:id="rId6"/>
    <p:sldId id="259" r:id="rId7"/>
    <p:sldId id="257" r:id="rId8"/>
    <p:sldId id="258" r:id="rId9"/>
    <p:sldId id="261" r:id="rId10"/>
    <p:sldId id="278" r:id="rId11"/>
    <p:sldId id="273" r:id="rId12"/>
    <p:sldId id="280" r:id="rId13"/>
    <p:sldId id="260" r:id="rId14"/>
    <p:sldId id="279" r:id="rId15"/>
    <p:sldId id="283" r:id="rId16"/>
    <p:sldId id="281" r:id="rId17"/>
    <p:sldId id="282" r:id="rId18"/>
    <p:sldId id="275" r:id="rId19"/>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3F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97" autoAdjust="0"/>
    <p:restoredTop sz="79180"/>
  </p:normalViewPr>
  <p:slideViewPr>
    <p:cSldViewPr>
      <p:cViewPr varScale="1">
        <p:scale>
          <a:sx n="85" d="100"/>
          <a:sy n="85" d="100"/>
        </p:scale>
        <p:origin x="1542"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roy Allala" userId="eb60482f-f071-4d74-b925-6e155fa35394" providerId="ADAL" clId="{8D496375-535A-481B-BBD3-6EB854356FCE}"/>
    <pc:docChg chg="modSld">
      <pc:chgData name="Leroy Allala" userId="eb60482f-f071-4d74-b925-6e155fa35394" providerId="ADAL" clId="{8D496375-535A-481B-BBD3-6EB854356FCE}" dt="2023-03-06T14:59:26.226" v="1" actId="14100"/>
      <pc:docMkLst>
        <pc:docMk/>
      </pc:docMkLst>
      <pc:sldChg chg="modSp mod">
        <pc:chgData name="Leroy Allala" userId="eb60482f-f071-4d74-b925-6e155fa35394" providerId="ADAL" clId="{8D496375-535A-481B-BBD3-6EB854356FCE}" dt="2023-03-06T14:59:26.226" v="1" actId="14100"/>
        <pc:sldMkLst>
          <pc:docMk/>
          <pc:sldMk cId="4128343470" sldId="261"/>
        </pc:sldMkLst>
        <pc:spChg chg="mod">
          <ac:chgData name="Leroy Allala" userId="eb60482f-f071-4d74-b925-6e155fa35394" providerId="ADAL" clId="{8D496375-535A-481B-BBD3-6EB854356FCE}" dt="2023-03-06T14:59:26.226" v="1" actId="14100"/>
          <ac:spMkLst>
            <pc:docMk/>
            <pc:sldMk cId="4128343470" sldId="261"/>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43343" cy="465455"/>
          </a:xfrm>
          <a:prstGeom prst="rect">
            <a:avLst/>
          </a:prstGeom>
        </p:spPr>
        <p:txBody>
          <a:bodyPr vert="horz" lIns="93312" tIns="46656" rIns="93312" bIns="46656" rtlCol="0"/>
          <a:lstStyle>
            <a:lvl1pPr algn="l">
              <a:defRPr sz="1200"/>
            </a:lvl1pPr>
          </a:lstStyle>
          <a:p>
            <a:endParaRPr lang="en-US"/>
          </a:p>
        </p:txBody>
      </p:sp>
      <p:sp>
        <p:nvSpPr>
          <p:cNvPr id="3" name="Date Placeholder 2"/>
          <p:cNvSpPr>
            <a:spLocks noGrp="1"/>
          </p:cNvSpPr>
          <p:nvPr>
            <p:ph type="dt" sz="quarter" idx="1"/>
          </p:nvPr>
        </p:nvSpPr>
        <p:spPr>
          <a:xfrm>
            <a:off x="3978133" y="0"/>
            <a:ext cx="3043343" cy="465455"/>
          </a:xfrm>
          <a:prstGeom prst="rect">
            <a:avLst/>
          </a:prstGeom>
        </p:spPr>
        <p:txBody>
          <a:bodyPr vert="horz" lIns="93312" tIns="46656" rIns="93312" bIns="46656" rtlCol="0"/>
          <a:lstStyle>
            <a:lvl1pPr algn="r">
              <a:defRPr sz="1200"/>
            </a:lvl1pPr>
          </a:lstStyle>
          <a:p>
            <a:fld id="{41CB7D21-7104-463B-AD22-ACE353354A9C}" type="datetimeFigureOut">
              <a:rPr lang="en-US" smtClean="0"/>
              <a:t>3/6/2023</a:t>
            </a:fld>
            <a:endParaRPr lang="en-US"/>
          </a:p>
        </p:txBody>
      </p:sp>
      <p:sp>
        <p:nvSpPr>
          <p:cNvPr id="4" name="Footer Placeholder 3"/>
          <p:cNvSpPr>
            <a:spLocks noGrp="1"/>
          </p:cNvSpPr>
          <p:nvPr>
            <p:ph type="ftr" sz="quarter" idx="2"/>
          </p:nvPr>
        </p:nvSpPr>
        <p:spPr>
          <a:xfrm>
            <a:off x="2" y="8842029"/>
            <a:ext cx="3043343" cy="465455"/>
          </a:xfrm>
          <a:prstGeom prst="rect">
            <a:avLst/>
          </a:prstGeom>
        </p:spPr>
        <p:txBody>
          <a:bodyPr vert="horz" lIns="93312" tIns="46656" rIns="93312" bIns="46656" rtlCol="0" anchor="b"/>
          <a:lstStyle>
            <a:lvl1pPr algn="l">
              <a:defRPr sz="1200"/>
            </a:lvl1pPr>
          </a:lstStyle>
          <a:p>
            <a:endParaRPr lang="en-US"/>
          </a:p>
        </p:txBody>
      </p:sp>
      <p:sp>
        <p:nvSpPr>
          <p:cNvPr id="5" name="Slide Number Placeholder 4"/>
          <p:cNvSpPr>
            <a:spLocks noGrp="1"/>
          </p:cNvSpPr>
          <p:nvPr>
            <p:ph type="sldNum" sz="quarter" idx="3"/>
          </p:nvPr>
        </p:nvSpPr>
        <p:spPr>
          <a:xfrm>
            <a:off x="3978133" y="8842029"/>
            <a:ext cx="3043343" cy="465455"/>
          </a:xfrm>
          <a:prstGeom prst="rect">
            <a:avLst/>
          </a:prstGeom>
        </p:spPr>
        <p:txBody>
          <a:bodyPr vert="horz" lIns="93312" tIns="46656" rIns="93312" bIns="46656" rtlCol="0" anchor="b"/>
          <a:lstStyle>
            <a:lvl1pPr algn="r">
              <a:defRPr sz="1200"/>
            </a:lvl1pPr>
          </a:lstStyle>
          <a:p>
            <a:fld id="{61DF0FE1-443F-43EF-B82B-9D9C772816ED}" type="slidenum">
              <a:rPr lang="en-US" smtClean="0"/>
              <a:t>‹#›</a:t>
            </a:fld>
            <a:endParaRPr lang="en-US"/>
          </a:p>
        </p:txBody>
      </p:sp>
    </p:spTree>
    <p:extLst>
      <p:ext uri="{BB962C8B-B14F-4D97-AF65-F5344CB8AC3E}">
        <p14:creationId xmlns:p14="http://schemas.microsoft.com/office/powerpoint/2010/main" val="21357161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43343" cy="465455"/>
          </a:xfrm>
          <a:prstGeom prst="rect">
            <a:avLst/>
          </a:prstGeom>
        </p:spPr>
        <p:txBody>
          <a:bodyPr vert="horz" lIns="93312" tIns="46656" rIns="93312" bIns="46656" rtlCol="0"/>
          <a:lstStyle>
            <a:lvl1pPr algn="l">
              <a:defRPr sz="1200"/>
            </a:lvl1pPr>
          </a:lstStyle>
          <a:p>
            <a:endParaRPr lang="en-US"/>
          </a:p>
        </p:txBody>
      </p:sp>
      <p:sp>
        <p:nvSpPr>
          <p:cNvPr id="3" name="Date Placeholder 2"/>
          <p:cNvSpPr>
            <a:spLocks noGrp="1"/>
          </p:cNvSpPr>
          <p:nvPr>
            <p:ph type="dt" idx="1"/>
          </p:nvPr>
        </p:nvSpPr>
        <p:spPr>
          <a:xfrm>
            <a:off x="3978133" y="0"/>
            <a:ext cx="3043343" cy="465455"/>
          </a:xfrm>
          <a:prstGeom prst="rect">
            <a:avLst/>
          </a:prstGeom>
        </p:spPr>
        <p:txBody>
          <a:bodyPr vert="horz" lIns="93312" tIns="46656" rIns="93312" bIns="46656" rtlCol="0"/>
          <a:lstStyle>
            <a:lvl1pPr algn="r">
              <a:defRPr sz="1200"/>
            </a:lvl1pPr>
          </a:lstStyle>
          <a:p>
            <a:fld id="{63BAC08A-BC0D-4AA7-B0D2-F327F9140E4D}" type="datetimeFigureOut">
              <a:rPr lang="en-US" smtClean="0"/>
              <a:t>3/6/2023</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2" tIns="46656" rIns="93312" bIns="46656"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2" tIns="46656" rIns="93312" bIns="4665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842029"/>
            <a:ext cx="3043343" cy="465455"/>
          </a:xfrm>
          <a:prstGeom prst="rect">
            <a:avLst/>
          </a:prstGeom>
        </p:spPr>
        <p:txBody>
          <a:bodyPr vert="horz" lIns="93312" tIns="46656" rIns="93312" bIns="46656"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29"/>
            <a:ext cx="3043343" cy="465455"/>
          </a:xfrm>
          <a:prstGeom prst="rect">
            <a:avLst/>
          </a:prstGeom>
        </p:spPr>
        <p:txBody>
          <a:bodyPr vert="horz" lIns="93312" tIns="46656" rIns="93312" bIns="46656" rtlCol="0" anchor="b"/>
          <a:lstStyle>
            <a:lvl1pPr algn="r">
              <a:defRPr sz="1200"/>
            </a:lvl1pPr>
          </a:lstStyle>
          <a:p>
            <a:fld id="{8020B2A3-D5C8-4E38-95A7-E3335B4921E2}" type="slidenum">
              <a:rPr lang="en-US" smtClean="0"/>
              <a:t>‹#›</a:t>
            </a:fld>
            <a:endParaRPr lang="en-US"/>
          </a:p>
        </p:txBody>
      </p:sp>
    </p:spTree>
    <p:extLst>
      <p:ext uri="{BB962C8B-B14F-4D97-AF65-F5344CB8AC3E}">
        <p14:creationId xmlns:p14="http://schemas.microsoft.com/office/powerpoint/2010/main" val="2379080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20B2A3-D5C8-4E38-95A7-E3335B4921E2}" type="slidenum">
              <a:rPr lang="en-US" smtClean="0"/>
              <a:t>1</a:t>
            </a:fld>
            <a:endParaRPr lang="en-US"/>
          </a:p>
        </p:txBody>
      </p:sp>
    </p:spTree>
    <p:extLst>
      <p:ext uri="{BB962C8B-B14F-4D97-AF65-F5344CB8AC3E}">
        <p14:creationId xmlns:p14="http://schemas.microsoft.com/office/powerpoint/2010/main" val="3454536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20B2A3-D5C8-4E38-95A7-E3335B4921E2}" type="slidenum">
              <a:rPr lang="en-US" smtClean="0"/>
              <a:t>2</a:t>
            </a:fld>
            <a:endParaRPr lang="en-US"/>
          </a:p>
        </p:txBody>
      </p:sp>
    </p:spTree>
    <p:extLst>
      <p:ext uri="{BB962C8B-B14F-4D97-AF65-F5344CB8AC3E}">
        <p14:creationId xmlns:p14="http://schemas.microsoft.com/office/powerpoint/2010/main" val="140955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39" indent="-172239">
              <a:buFontTx/>
              <a:buChar char="-"/>
            </a:pPr>
            <a:r>
              <a:rPr lang="en-US" dirty="0"/>
              <a:t>Although underwent changes, Eisenhower’s goals have remained the basis of SCI </a:t>
            </a:r>
          </a:p>
        </p:txBody>
      </p:sp>
      <p:sp>
        <p:nvSpPr>
          <p:cNvPr id="4" name="Slide Number Placeholder 3"/>
          <p:cNvSpPr>
            <a:spLocks noGrp="1"/>
          </p:cNvSpPr>
          <p:nvPr>
            <p:ph type="sldNum" sz="quarter" idx="10"/>
          </p:nvPr>
        </p:nvSpPr>
        <p:spPr/>
        <p:txBody>
          <a:bodyPr/>
          <a:lstStyle/>
          <a:p>
            <a:fld id="{8020B2A3-D5C8-4E38-95A7-E3335B4921E2}" type="slidenum">
              <a:rPr lang="en-US" smtClean="0"/>
              <a:t>3</a:t>
            </a:fld>
            <a:endParaRPr lang="en-US"/>
          </a:p>
        </p:txBody>
      </p:sp>
    </p:spTree>
    <p:extLst>
      <p:ext uri="{BB962C8B-B14F-4D97-AF65-F5344CB8AC3E}">
        <p14:creationId xmlns:p14="http://schemas.microsoft.com/office/powerpoint/2010/main" val="2045534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39" indent="-172239">
              <a:buFontTx/>
              <a:buChar char="-"/>
            </a:pPr>
            <a:endParaRPr lang="en-US" dirty="0"/>
          </a:p>
        </p:txBody>
      </p:sp>
      <p:sp>
        <p:nvSpPr>
          <p:cNvPr id="4" name="Slide Number Placeholder 3"/>
          <p:cNvSpPr>
            <a:spLocks noGrp="1"/>
          </p:cNvSpPr>
          <p:nvPr>
            <p:ph type="sldNum" sz="quarter" idx="10"/>
          </p:nvPr>
        </p:nvSpPr>
        <p:spPr/>
        <p:txBody>
          <a:bodyPr/>
          <a:lstStyle/>
          <a:p>
            <a:fld id="{8020B2A3-D5C8-4E38-95A7-E3335B4921E2}" type="slidenum">
              <a:rPr lang="en-US" smtClean="0"/>
              <a:t>4</a:t>
            </a:fld>
            <a:endParaRPr lang="en-US"/>
          </a:p>
        </p:txBody>
      </p:sp>
    </p:spTree>
    <p:extLst>
      <p:ext uri="{BB962C8B-B14F-4D97-AF65-F5344CB8AC3E}">
        <p14:creationId xmlns:p14="http://schemas.microsoft.com/office/powerpoint/2010/main" val="671751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39" indent="-172239">
              <a:buFontTx/>
              <a:buChar char="-"/>
            </a:pPr>
            <a:r>
              <a:rPr lang="en-US" dirty="0"/>
              <a:t>Only formal requirement is that mayors/elected officials</a:t>
            </a:r>
            <a:r>
              <a:rPr lang="en-US" baseline="0" dirty="0"/>
              <a:t> sign an agreement </a:t>
            </a:r>
          </a:p>
          <a:p>
            <a:pPr marL="172239" indent="-172239">
              <a:buFontTx/>
              <a:buChar char="-"/>
            </a:pPr>
            <a:r>
              <a:rPr lang="en-US" baseline="0" dirty="0"/>
              <a:t>That being said, successful partnerships rely on more than just a paper agreement </a:t>
            </a:r>
          </a:p>
          <a:p>
            <a:pPr marL="172239" indent="-172239">
              <a:buFontTx/>
              <a:buChar char="-"/>
            </a:pPr>
            <a:r>
              <a:rPr lang="en-US" baseline="0" dirty="0"/>
              <a:t>Sister city programs have a great degree of versatility and flexibility</a:t>
            </a:r>
          </a:p>
        </p:txBody>
      </p:sp>
      <p:sp>
        <p:nvSpPr>
          <p:cNvPr id="4" name="Slide Number Placeholder 3"/>
          <p:cNvSpPr>
            <a:spLocks noGrp="1"/>
          </p:cNvSpPr>
          <p:nvPr>
            <p:ph type="sldNum" sz="quarter" idx="10"/>
          </p:nvPr>
        </p:nvSpPr>
        <p:spPr/>
        <p:txBody>
          <a:bodyPr/>
          <a:lstStyle/>
          <a:p>
            <a:fld id="{8020B2A3-D5C8-4E38-95A7-E3335B4921E2}" type="slidenum">
              <a:rPr lang="en-US" smtClean="0"/>
              <a:t>5</a:t>
            </a:fld>
            <a:endParaRPr lang="en-US"/>
          </a:p>
        </p:txBody>
      </p:sp>
    </p:spTree>
    <p:extLst>
      <p:ext uri="{BB962C8B-B14F-4D97-AF65-F5344CB8AC3E}">
        <p14:creationId xmlns:p14="http://schemas.microsoft.com/office/powerpoint/2010/main" val="1540731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20B2A3-D5C8-4E38-95A7-E3335B4921E2}" type="slidenum">
              <a:rPr lang="en-US" smtClean="0"/>
              <a:t>6</a:t>
            </a:fld>
            <a:endParaRPr lang="en-US"/>
          </a:p>
        </p:txBody>
      </p:sp>
    </p:spTree>
    <p:extLst>
      <p:ext uri="{BB962C8B-B14F-4D97-AF65-F5344CB8AC3E}">
        <p14:creationId xmlns:p14="http://schemas.microsoft.com/office/powerpoint/2010/main" val="3684304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20B2A3-D5C8-4E38-95A7-E3335B4921E2}" type="slidenum">
              <a:rPr lang="en-US" smtClean="0"/>
              <a:t>7</a:t>
            </a:fld>
            <a:endParaRPr lang="en-US"/>
          </a:p>
        </p:txBody>
      </p:sp>
    </p:spTree>
    <p:extLst>
      <p:ext uri="{BB962C8B-B14F-4D97-AF65-F5344CB8AC3E}">
        <p14:creationId xmlns:p14="http://schemas.microsoft.com/office/powerpoint/2010/main" val="2037955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39" indent="-172239">
              <a:buFontTx/>
              <a:buChar char="-"/>
            </a:pPr>
            <a:r>
              <a:rPr lang="en-US" dirty="0"/>
              <a:t>The City Connection Marketplace also lists different cities in the US and Globally that have filled out surveys and are actively looking for partnerships </a:t>
            </a:r>
          </a:p>
          <a:p>
            <a:pPr marL="172239" indent="-172239">
              <a:buFontTx/>
              <a:buChar char="-"/>
            </a:pPr>
            <a:r>
              <a:rPr lang="en-US" dirty="0"/>
              <a:t>Cities and</a:t>
            </a:r>
            <a:r>
              <a:rPr lang="en-US" baseline="0" dirty="0"/>
              <a:t> local programs are ones that ultimately decide whether or not to partner, and under what circumstances they will partner; </a:t>
            </a:r>
          </a:p>
          <a:p>
            <a:pPr marL="172239" indent="-172239">
              <a:buFontTx/>
              <a:buChar char="-"/>
            </a:pPr>
            <a:r>
              <a:rPr lang="en-US" baseline="0" dirty="0"/>
              <a:t>SCI can assist in building partnerships, by helping troubleshoot, explain the process, assist in narrowing down possible partners, reaching out on cities’ behalf, and utilizing our network</a:t>
            </a:r>
          </a:p>
          <a:p>
            <a:pPr marL="172239" indent="-172239">
              <a:buFontTx/>
              <a:buChar char="-"/>
            </a:pPr>
            <a:r>
              <a:rPr lang="en-US" baseline="0" dirty="0"/>
              <a:t>Partnership provided by SCI is not guaranteed upon filling form</a:t>
            </a:r>
            <a:endParaRPr lang="en-US" dirty="0"/>
          </a:p>
        </p:txBody>
      </p:sp>
      <p:sp>
        <p:nvSpPr>
          <p:cNvPr id="4" name="Slide Number Placeholder 3"/>
          <p:cNvSpPr>
            <a:spLocks noGrp="1"/>
          </p:cNvSpPr>
          <p:nvPr>
            <p:ph type="sldNum" sz="quarter" idx="10"/>
          </p:nvPr>
        </p:nvSpPr>
        <p:spPr/>
        <p:txBody>
          <a:bodyPr/>
          <a:lstStyle/>
          <a:p>
            <a:fld id="{8020B2A3-D5C8-4E38-95A7-E3335B4921E2}" type="slidenum">
              <a:rPr lang="en-US" smtClean="0"/>
              <a:t>8</a:t>
            </a:fld>
            <a:endParaRPr lang="en-US"/>
          </a:p>
        </p:txBody>
      </p:sp>
    </p:spTree>
    <p:extLst>
      <p:ext uri="{BB962C8B-B14F-4D97-AF65-F5344CB8AC3E}">
        <p14:creationId xmlns:p14="http://schemas.microsoft.com/office/powerpoint/2010/main" val="1169161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39" indent="-172239">
              <a:buFontTx/>
              <a:buChar char="-"/>
            </a:pPr>
            <a:r>
              <a:rPr lang="en-US" dirty="0"/>
              <a:t>Cities can set their own agendas and decide what they feel is best for their specific partnership</a:t>
            </a:r>
          </a:p>
        </p:txBody>
      </p:sp>
      <p:sp>
        <p:nvSpPr>
          <p:cNvPr id="4" name="Slide Number Placeholder 3"/>
          <p:cNvSpPr>
            <a:spLocks noGrp="1"/>
          </p:cNvSpPr>
          <p:nvPr>
            <p:ph type="sldNum" sz="quarter" idx="10"/>
          </p:nvPr>
        </p:nvSpPr>
        <p:spPr/>
        <p:txBody>
          <a:bodyPr/>
          <a:lstStyle/>
          <a:p>
            <a:fld id="{8020B2A3-D5C8-4E38-95A7-E3335B4921E2}" type="slidenum">
              <a:rPr lang="en-US" smtClean="0"/>
              <a:t>10</a:t>
            </a:fld>
            <a:endParaRPr lang="en-US"/>
          </a:p>
        </p:txBody>
      </p:sp>
    </p:spTree>
    <p:extLst>
      <p:ext uri="{BB962C8B-B14F-4D97-AF65-F5344CB8AC3E}">
        <p14:creationId xmlns:p14="http://schemas.microsoft.com/office/powerpoint/2010/main" val="1966237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20B2A3-D5C8-4E38-95A7-E3335B4921E2}" type="slidenum">
              <a:rPr lang="en-US" smtClean="0"/>
              <a:t>11</a:t>
            </a:fld>
            <a:endParaRPr lang="en-US"/>
          </a:p>
        </p:txBody>
      </p:sp>
    </p:spTree>
    <p:extLst>
      <p:ext uri="{BB962C8B-B14F-4D97-AF65-F5344CB8AC3E}">
        <p14:creationId xmlns:p14="http://schemas.microsoft.com/office/powerpoint/2010/main" val="355590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20B2A3-D5C8-4E38-95A7-E3335B4921E2}" type="slidenum">
              <a:rPr lang="en-US" smtClean="0"/>
              <a:t>12</a:t>
            </a:fld>
            <a:endParaRPr lang="en-US"/>
          </a:p>
        </p:txBody>
      </p:sp>
    </p:spTree>
    <p:extLst>
      <p:ext uri="{BB962C8B-B14F-4D97-AF65-F5344CB8AC3E}">
        <p14:creationId xmlns:p14="http://schemas.microsoft.com/office/powerpoint/2010/main" val="1682778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20B2A3-D5C8-4E38-95A7-E3335B4921E2}" type="slidenum">
              <a:rPr lang="en-US" smtClean="0"/>
              <a:t>13</a:t>
            </a:fld>
            <a:endParaRPr lang="en-US"/>
          </a:p>
        </p:txBody>
      </p:sp>
    </p:spTree>
    <p:extLst>
      <p:ext uri="{BB962C8B-B14F-4D97-AF65-F5344CB8AC3E}">
        <p14:creationId xmlns:p14="http://schemas.microsoft.com/office/powerpoint/2010/main" val="3353705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20B2A3-D5C8-4E38-95A7-E3335B4921E2}" type="slidenum">
              <a:rPr lang="en-US" smtClean="0"/>
              <a:t>14</a:t>
            </a:fld>
            <a:endParaRPr lang="en-US"/>
          </a:p>
        </p:txBody>
      </p:sp>
    </p:spTree>
    <p:extLst>
      <p:ext uri="{BB962C8B-B14F-4D97-AF65-F5344CB8AC3E}">
        <p14:creationId xmlns:p14="http://schemas.microsoft.com/office/powerpoint/2010/main" val="3409122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20B2A3-D5C8-4E38-95A7-E3335B4921E2}" type="slidenum">
              <a:rPr lang="en-US" smtClean="0"/>
              <a:t>15</a:t>
            </a:fld>
            <a:endParaRPr lang="en-US"/>
          </a:p>
        </p:txBody>
      </p:sp>
    </p:spTree>
    <p:extLst>
      <p:ext uri="{BB962C8B-B14F-4D97-AF65-F5344CB8AC3E}">
        <p14:creationId xmlns:p14="http://schemas.microsoft.com/office/powerpoint/2010/main" val="15643884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4" name="Group 3"/>
          <p:cNvGrpSpPr/>
          <p:nvPr userDrawn="1"/>
        </p:nvGrpSpPr>
        <p:grpSpPr>
          <a:xfrm>
            <a:off x="-76200" y="5529106"/>
            <a:ext cx="9372600" cy="1335243"/>
            <a:chOff x="3765" y="5529106"/>
            <a:chExt cx="9143410" cy="1335243"/>
          </a:xfrm>
        </p:grpSpPr>
        <p:sp>
          <p:nvSpPr>
            <p:cNvPr id="5" name="Freeform 4"/>
            <p:cNvSpPr>
              <a:spLocks/>
            </p:cNvSpPr>
            <p:nvPr/>
          </p:nvSpPr>
          <p:spPr bwMode="auto">
            <a:xfrm>
              <a:off x="1690688" y="5529106"/>
              <a:ext cx="7456487" cy="340465"/>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rgbClr val="FF9600"/>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6" name="Freeform 5"/>
            <p:cNvSpPr>
              <a:spLocks/>
            </p:cNvSpPr>
            <p:nvPr/>
          </p:nvSpPr>
          <p:spPr bwMode="auto">
            <a:xfrm>
              <a:off x="39688" y="5727619"/>
              <a:ext cx="9107487" cy="551175"/>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66BC46"/>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7" name="Freeform 6"/>
            <p:cNvSpPr>
              <a:spLocks/>
            </p:cNvSpPr>
            <p:nvPr/>
          </p:nvSpPr>
          <p:spPr bwMode="auto">
            <a:xfrm>
              <a:off x="3765" y="5562610"/>
              <a:ext cx="9143410" cy="1301739"/>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solidFill>
              <a:srgbClr val="213F98"/>
            </a:solidFill>
            <a:ln w="12700" cap="rnd" cmpd="thickThin" algn="ctr">
              <a:solidFill>
                <a:srgbClr val="213F98"/>
              </a:solid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gr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 y="76200"/>
            <a:ext cx="4675910" cy="1371600"/>
          </a:xfrm>
          <a:prstGeom prst="rect">
            <a:avLst/>
          </a:prstGeom>
        </p:spPr>
      </p:pic>
      <p:sp>
        <p:nvSpPr>
          <p:cNvPr id="13" name="Title 12"/>
          <p:cNvSpPr>
            <a:spLocks noGrp="1"/>
          </p:cNvSpPr>
          <p:nvPr>
            <p:ph type="title"/>
          </p:nvPr>
        </p:nvSpPr>
        <p:spPr>
          <a:xfrm>
            <a:off x="460375" y="3021357"/>
            <a:ext cx="8229600" cy="1143000"/>
          </a:xfrm>
          <a:prstGeom prst="rect">
            <a:avLst/>
          </a:prstGeom>
        </p:spPr>
        <p:txBody>
          <a:bodyPr/>
          <a:lstStyle>
            <a:lvl1pPr algn="r">
              <a:defRPr sz="4800" b="1">
                <a:solidFill>
                  <a:srgbClr val="213F98"/>
                </a:solidFill>
                <a:effectLst>
                  <a:outerShdw blurRad="38100" dist="38100" dir="2700000" algn="tl">
                    <a:srgbClr val="000000">
                      <a:alpha val="43137"/>
                    </a:srgbClr>
                  </a:outerShdw>
                </a:effectLst>
                <a:latin typeface="+mj-lt"/>
              </a:defRPr>
            </a:lvl1pPr>
          </a:lstStyle>
          <a:p>
            <a:r>
              <a:rPr lang="en-US" dirty="0"/>
              <a:t>Click to edit Master title style</a:t>
            </a:r>
          </a:p>
        </p:txBody>
      </p:sp>
      <p:sp>
        <p:nvSpPr>
          <p:cNvPr id="15" name="Text Placeholder 14"/>
          <p:cNvSpPr>
            <a:spLocks noGrp="1"/>
          </p:cNvSpPr>
          <p:nvPr>
            <p:ph type="body" sz="quarter" idx="10"/>
          </p:nvPr>
        </p:nvSpPr>
        <p:spPr>
          <a:xfrm>
            <a:off x="457200" y="4191000"/>
            <a:ext cx="8229600" cy="685800"/>
          </a:xfrm>
          <a:prstGeom prst="rect">
            <a:avLst/>
          </a:prstGeom>
        </p:spPr>
        <p:txBody>
          <a:bodyPr/>
          <a:lstStyle>
            <a:lvl1pPr marL="0" indent="0" algn="r">
              <a:buFontTx/>
              <a:buNone/>
              <a:defRPr sz="2800">
                <a:latin typeface="Century Gothic" pitchFamily="34" charset="0"/>
              </a:defRPr>
            </a:lvl1pPr>
          </a:lstStyle>
          <a:p>
            <a:pPr lvl="0"/>
            <a:r>
              <a:rPr lang="en-US" dirty="0"/>
              <a:t>Click to edit Master text styles</a:t>
            </a:r>
          </a:p>
        </p:txBody>
      </p:sp>
    </p:spTree>
    <p:extLst>
      <p:ext uri="{BB962C8B-B14F-4D97-AF65-F5344CB8AC3E}">
        <p14:creationId xmlns:p14="http://schemas.microsoft.com/office/powerpoint/2010/main" val="3408275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1143000"/>
          </a:xfrm>
          <a:prstGeom prst="rect">
            <a:avLst/>
          </a:prstGeom>
        </p:spPr>
        <p:txBody>
          <a:bodyPr/>
          <a:lstStyle>
            <a:lvl1pPr>
              <a:defRPr baseline="0">
                <a:latin typeface="Century Gothic" pitchFamily="34" charset="0"/>
              </a:defRPr>
            </a:lvl1pPr>
          </a:lstStyle>
          <a:p>
            <a:r>
              <a:rPr lang="en-US" dirty="0"/>
              <a:t>Click to edit Master title style</a:t>
            </a:r>
          </a:p>
        </p:txBody>
      </p:sp>
      <p:sp>
        <p:nvSpPr>
          <p:cNvPr id="4" name="Text Placeholder 3"/>
          <p:cNvSpPr>
            <a:spLocks noGrp="1"/>
          </p:cNvSpPr>
          <p:nvPr>
            <p:ph type="body" sz="quarter" idx="10"/>
          </p:nvPr>
        </p:nvSpPr>
        <p:spPr>
          <a:xfrm>
            <a:off x="457200" y="1752600"/>
            <a:ext cx="8229600" cy="4191000"/>
          </a:xfrm>
          <a:prstGeom prst="rect">
            <a:avLst/>
          </a:prstGeom>
        </p:spPr>
        <p:txBody>
          <a:bodyPr/>
          <a:lstStyle>
            <a:lvl1pPr>
              <a:defRPr baseline="0">
                <a:latin typeface="Century Gothic" pitchFamily="34" charset="0"/>
              </a:defRPr>
            </a:lvl1pPr>
            <a:lvl2pPr>
              <a:defRPr baseline="0">
                <a:latin typeface="Century Gothic" pitchFamily="34" charset="0"/>
              </a:defRPr>
            </a:lvl2pPr>
            <a:lvl3pPr>
              <a:defRPr baseline="0">
                <a:latin typeface="Century Gothic" pitchFamily="34" charset="0"/>
              </a:defRPr>
            </a:lvl3pPr>
            <a:lvl4pPr>
              <a:defRPr baseline="0">
                <a:latin typeface="Century Gothic" pitchFamily="34" charset="0"/>
              </a:defRPr>
            </a:lvl4pPr>
            <a:lvl5pPr>
              <a:defRPr baseline="0">
                <a:latin typeface="Century Gothic"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32437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grpSp>
        <p:nvGrpSpPr>
          <p:cNvPr id="11" name="Group 10"/>
          <p:cNvGrpSpPr/>
          <p:nvPr userDrawn="1"/>
        </p:nvGrpSpPr>
        <p:grpSpPr>
          <a:xfrm>
            <a:off x="-76200" y="5529106"/>
            <a:ext cx="9296400" cy="1335243"/>
            <a:chOff x="3765" y="5529106"/>
            <a:chExt cx="9143410" cy="1335243"/>
          </a:xfrm>
        </p:grpSpPr>
        <p:sp>
          <p:nvSpPr>
            <p:cNvPr id="12" name="Freeform 11"/>
            <p:cNvSpPr>
              <a:spLocks/>
            </p:cNvSpPr>
            <p:nvPr/>
          </p:nvSpPr>
          <p:spPr bwMode="auto">
            <a:xfrm>
              <a:off x="1690688" y="5529106"/>
              <a:ext cx="7456487" cy="340465"/>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rgbClr val="FF9600"/>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13" name="Freeform 12"/>
            <p:cNvSpPr>
              <a:spLocks/>
            </p:cNvSpPr>
            <p:nvPr/>
          </p:nvSpPr>
          <p:spPr bwMode="auto">
            <a:xfrm>
              <a:off x="39688" y="5727619"/>
              <a:ext cx="9107487" cy="551175"/>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66BC46"/>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14" name="Freeform 13"/>
            <p:cNvSpPr>
              <a:spLocks/>
            </p:cNvSpPr>
            <p:nvPr/>
          </p:nvSpPr>
          <p:spPr bwMode="auto">
            <a:xfrm>
              <a:off x="3765" y="5562610"/>
              <a:ext cx="9143410" cy="1301739"/>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solidFill>
              <a:srgbClr val="213F98"/>
            </a:solidFill>
            <a:ln w="12700" cap="rnd" cmpd="thickThin" algn="ctr">
              <a:solidFill>
                <a:srgbClr val="213F98"/>
              </a:solid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grpSp>
      <p:sp>
        <p:nvSpPr>
          <p:cNvPr id="15" name="Title 14"/>
          <p:cNvSpPr>
            <a:spLocks noGrp="1"/>
          </p:cNvSpPr>
          <p:nvPr>
            <p:ph type="title"/>
          </p:nvPr>
        </p:nvSpPr>
        <p:spPr>
          <a:xfrm>
            <a:off x="457200" y="4267200"/>
            <a:ext cx="8229600" cy="1143000"/>
          </a:xfrm>
          <a:prstGeom prst="rect">
            <a:avLst/>
          </a:prstGeom>
        </p:spPr>
        <p:txBody>
          <a:bodyPr/>
          <a:lstStyle>
            <a:lvl1pPr>
              <a:defRPr b="1">
                <a:solidFill>
                  <a:srgbClr val="213F98"/>
                </a:solidFill>
                <a:effectLst>
                  <a:outerShdw blurRad="38100" dist="38100" dir="2700000" algn="tl">
                    <a:srgbClr val="000000">
                      <a:alpha val="43137"/>
                    </a:srgbClr>
                  </a:outerShdw>
                </a:effectLst>
                <a:latin typeface="Century Gothic" pitchFamily="34" charset="0"/>
              </a:defRPr>
            </a:lvl1pPr>
          </a:lstStyle>
          <a:p>
            <a:r>
              <a:rPr lang="en-US" dirty="0"/>
              <a:t>Click to edit Master title style</a:t>
            </a:r>
          </a:p>
        </p:txBody>
      </p:sp>
    </p:spTree>
    <p:extLst>
      <p:ext uri="{BB962C8B-B14F-4D97-AF65-F5344CB8AC3E}">
        <p14:creationId xmlns:p14="http://schemas.microsoft.com/office/powerpoint/2010/main" val="1701587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1143000"/>
          </a:xfrm>
          <a:prstGeom prst="rect">
            <a:avLst/>
          </a:prstGeom>
        </p:spPr>
        <p:txBody>
          <a:bodyPr/>
          <a:lstStyle>
            <a:lvl1pPr>
              <a:defRPr baseline="0">
                <a:latin typeface="Century Gothic" pitchFamily="34" charset="0"/>
              </a:defRPr>
            </a:lvl1pPr>
          </a:lstStyle>
          <a:p>
            <a:r>
              <a:rPr lang="en-US" dirty="0"/>
              <a:t>Click to edit Master title style</a:t>
            </a:r>
          </a:p>
        </p:txBody>
      </p:sp>
      <p:sp>
        <p:nvSpPr>
          <p:cNvPr id="5" name="Content Placeholder 3"/>
          <p:cNvSpPr>
            <a:spLocks noGrp="1"/>
          </p:cNvSpPr>
          <p:nvPr>
            <p:ph sz="quarter" idx="11"/>
          </p:nvPr>
        </p:nvSpPr>
        <p:spPr>
          <a:xfrm>
            <a:off x="4648200" y="1676400"/>
            <a:ext cx="4038600" cy="4114800"/>
          </a:xfrm>
          <a:prstGeom prst="rect">
            <a:avLst/>
          </a:prstGeom>
        </p:spPr>
        <p:txBody>
          <a:bodyPr/>
          <a:lstStyle>
            <a:lvl1pPr>
              <a:defRPr sz="3200" baseline="0">
                <a:latin typeface="Century Gothic" pitchFamily="34" charset="0"/>
              </a:defRPr>
            </a:lvl1pPr>
            <a:lvl2pPr>
              <a:defRPr sz="3200" baseline="0">
                <a:latin typeface="Century Gothic" pitchFamily="34" charset="0"/>
              </a:defRPr>
            </a:lvl2pPr>
            <a:lvl3pPr>
              <a:defRPr sz="3200" baseline="0">
                <a:latin typeface="Century Gothic" pitchFamily="34" charset="0"/>
              </a:defRPr>
            </a:lvl3pPr>
            <a:lvl4pPr>
              <a:defRPr sz="3200" baseline="0">
                <a:latin typeface="Century Gothic" pitchFamily="34" charset="0"/>
              </a:defRPr>
            </a:lvl4pPr>
            <a:lvl5pPr>
              <a:defRPr sz="3200" baseline="0">
                <a:latin typeface="Century Gothic"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3"/>
          <p:cNvSpPr>
            <a:spLocks noGrp="1"/>
          </p:cNvSpPr>
          <p:nvPr>
            <p:ph sz="quarter" idx="12"/>
          </p:nvPr>
        </p:nvSpPr>
        <p:spPr>
          <a:xfrm>
            <a:off x="457200" y="1676400"/>
            <a:ext cx="4038600" cy="4114800"/>
          </a:xfrm>
          <a:prstGeom prst="rect">
            <a:avLst/>
          </a:prstGeom>
        </p:spPr>
        <p:txBody>
          <a:bodyPr/>
          <a:lstStyle>
            <a:lvl1pPr>
              <a:defRPr sz="3200">
                <a:latin typeface="Century Gothic" pitchFamily="34" charset="0"/>
              </a:defRPr>
            </a:lvl1pPr>
            <a:lvl2pPr>
              <a:defRPr sz="3200">
                <a:latin typeface="Century Gothic" pitchFamily="34" charset="0"/>
              </a:defRPr>
            </a:lvl2pPr>
            <a:lvl3pPr>
              <a:defRPr sz="3200">
                <a:latin typeface="Century Gothic" pitchFamily="34" charset="0"/>
              </a:defRPr>
            </a:lvl3pPr>
            <a:lvl4pPr>
              <a:defRPr sz="3200">
                <a:latin typeface="Century Gothic" pitchFamily="34" charset="0"/>
              </a:defRPr>
            </a:lvl4pPr>
            <a:lvl5pPr>
              <a:defRPr sz="3200">
                <a:latin typeface="Century Gothic"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292317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userDrawn="1"/>
        </p:nvGrpSpPr>
        <p:grpSpPr>
          <a:xfrm>
            <a:off x="-76200" y="5806448"/>
            <a:ext cx="5397500" cy="1080868"/>
            <a:chOff x="0" y="5806448"/>
            <a:chExt cx="5321300" cy="1080868"/>
          </a:xfrm>
        </p:grpSpPr>
        <p:sp>
          <p:nvSpPr>
            <p:cNvPr id="18" name="Freeform 17"/>
            <p:cNvSpPr>
              <a:spLocks/>
            </p:cNvSpPr>
            <p:nvPr/>
          </p:nvSpPr>
          <p:spPr bwMode="auto">
            <a:xfrm>
              <a:off x="381000"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FF9600"/>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19" name="Freeform 18"/>
            <p:cNvSpPr>
              <a:spLocks/>
            </p:cNvSpPr>
            <p:nvPr/>
          </p:nvSpPr>
          <p:spPr bwMode="auto">
            <a:xfrm>
              <a:off x="423862" y="5943600"/>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66BC46"/>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20" name="Right Triangle 19"/>
            <p:cNvSpPr>
              <a:spLocks/>
            </p:cNvSpPr>
            <p:nvPr/>
          </p:nvSpPr>
          <p:spPr bwMode="auto">
            <a:xfrm>
              <a:off x="0" y="5806448"/>
              <a:ext cx="3402314" cy="1080868"/>
            </a:xfrm>
            <a:prstGeom prst="rtTriangle">
              <a:avLst/>
            </a:prstGeom>
            <a:solidFill>
              <a:srgbClr val="213F98"/>
            </a:solidFill>
            <a:ln w="12700" cap="rnd" cmpd="thickThin" algn="ctr">
              <a:solidFill>
                <a:srgbClr val="213F98"/>
              </a:solid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grpSp>
      <p:pic>
        <p:nvPicPr>
          <p:cNvPr id="21" name="Picture 20"/>
          <p:cNvPicPr>
            <a:picLocks noChangeAspect="1"/>
          </p:cNvPicPr>
          <p:nvPr userDrawn="1"/>
        </p:nvPicPr>
        <p:blipFill rotWithShape="1">
          <a:blip r:embed="rId6">
            <a:extLst>
              <a:ext uri="{28A0092B-C50C-407E-A947-70E740481C1C}">
                <a14:useLocalDpi xmlns:a14="http://schemas.microsoft.com/office/drawing/2010/main" val="0"/>
              </a:ext>
            </a:extLst>
          </a:blip>
          <a:srcRect r="70735"/>
          <a:stretch/>
        </p:blipFill>
        <p:spPr>
          <a:xfrm>
            <a:off x="155422" y="76200"/>
            <a:ext cx="1292378" cy="1295400"/>
          </a:xfrm>
          <a:prstGeom prst="rect">
            <a:avLst/>
          </a:prstGeom>
        </p:spPr>
      </p:pic>
      <p:pic>
        <p:nvPicPr>
          <p:cNvPr id="22" name="Picture 21"/>
          <p:cNvPicPr>
            <a:picLocks noChangeAspect="1"/>
          </p:cNvPicPr>
          <p:nvPr userDrawn="1"/>
        </p:nvPicPr>
        <p:blipFill rotWithShape="1">
          <a:blip r:embed="rId7">
            <a:extLst>
              <a:ext uri="{28A0092B-C50C-407E-A947-70E740481C1C}">
                <a14:useLocalDpi xmlns:a14="http://schemas.microsoft.com/office/drawing/2010/main" val="0"/>
              </a:ext>
            </a:extLst>
          </a:blip>
          <a:srcRect l="28264" t="63390" r="4166" b="21033"/>
          <a:stretch/>
        </p:blipFill>
        <p:spPr>
          <a:xfrm>
            <a:off x="5202639" y="6410325"/>
            <a:ext cx="3941361" cy="421493"/>
          </a:xfrm>
          <a:prstGeom prst="rect">
            <a:avLst/>
          </a:prstGeom>
        </p:spPr>
      </p:pic>
    </p:spTree>
    <p:extLst>
      <p:ext uri="{BB962C8B-B14F-4D97-AF65-F5344CB8AC3E}">
        <p14:creationId xmlns:p14="http://schemas.microsoft.com/office/powerpoint/2010/main" val="25145343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istercities.org/membership/member-services/city-connection-marketplac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info@sistercities.org"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hyperlink" Target="http://www.sister-citie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3124200"/>
            <a:ext cx="8229600" cy="1040157"/>
          </a:xfrm>
        </p:spPr>
        <p:txBody>
          <a:bodyPr/>
          <a:lstStyle/>
          <a:p>
            <a:r>
              <a:rPr lang="en-US" dirty="0"/>
              <a:t>Introduction to Sister Cities</a:t>
            </a:r>
          </a:p>
        </p:txBody>
      </p:sp>
      <p:sp>
        <p:nvSpPr>
          <p:cNvPr id="3" name="Text Placeholder 2"/>
          <p:cNvSpPr>
            <a:spLocks noGrp="1"/>
          </p:cNvSpPr>
          <p:nvPr>
            <p:ph type="body" sz="quarter" idx="10"/>
          </p:nvPr>
        </p:nvSpPr>
        <p:spPr/>
        <p:txBody>
          <a:bodyPr/>
          <a:lstStyle/>
          <a:p>
            <a:r>
              <a:rPr lang="en-US" dirty="0">
                <a:latin typeface="Calibri" pitchFamily="34" charset="0"/>
              </a:rPr>
              <a:t>Connect</a:t>
            </a:r>
            <a:r>
              <a:rPr lang="en-US" dirty="0"/>
              <a:t> globally. Thrive Locally. </a:t>
            </a:r>
          </a:p>
        </p:txBody>
      </p:sp>
    </p:spTree>
    <p:extLst>
      <p:ext uri="{BB962C8B-B14F-4D97-AF65-F5344CB8AC3E}">
        <p14:creationId xmlns:p14="http://schemas.microsoft.com/office/powerpoint/2010/main" val="347990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162800" cy="1143000"/>
          </a:xfrm>
        </p:spPr>
        <p:txBody>
          <a:bodyPr/>
          <a:lstStyle/>
          <a:p>
            <a:r>
              <a:rPr lang="en-US" dirty="0">
                <a:latin typeface="+mn-lt"/>
              </a:rPr>
              <a:t>What is Sister Cities International?</a:t>
            </a:r>
          </a:p>
        </p:txBody>
      </p:sp>
      <p:sp>
        <p:nvSpPr>
          <p:cNvPr id="3" name="Text Placeholder 2"/>
          <p:cNvSpPr>
            <a:spLocks noGrp="1"/>
          </p:cNvSpPr>
          <p:nvPr>
            <p:ph type="body" sz="quarter" idx="10"/>
          </p:nvPr>
        </p:nvSpPr>
        <p:spPr>
          <a:xfrm>
            <a:off x="457200" y="1752600"/>
            <a:ext cx="4953000" cy="4419600"/>
          </a:xfrm>
        </p:spPr>
        <p:txBody>
          <a:bodyPr/>
          <a:lstStyle/>
          <a:p>
            <a:pPr marL="0" indent="0">
              <a:buNone/>
            </a:pPr>
            <a:r>
              <a:rPr lang="en-US" sz="2400" dirty="0">
                <a:latin typeface="Calibri" pitchFamily="34" charset="0"/>
              </a:rPr>
              <a:t>Founded in 1956, Sister Cities International is a nonprofit citizen diplomacy network that creates and strengthens partnerships between U.S. and international communities. We strive to build global cooperation at the municipal level, promote cultural understanding and stimulate economic development. </a:t>
            </a:r>
          </a:p>
        </p:txBody>
      </p:sp>
      <p:pic>
        <p:nvPicPr>
          <p:cNvPr id="8194" name="Picture 2" descr="C:\Users\prothman\Dropbox\SCI Website\PHOTOS FOR TAOTI\About SCI\Mission &amp; History\SCI_Website_9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1905000"/>
            <a:ext cx="3192499" cy="4029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621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itchFamily="34" charset="0"/>
              </a:rPr>
              <a:t>History of Sister Cities International</a:t>
            </a:r>
          </a:p>
        </p:txBody>
      </p:sp>
      <p:sp>
        <p:nvSpPr>
          <p:cNvPr id="3" name="Text Placeholder 2"/>
          <p:cNvSpPr>
            <a:spLocks noGrp="1"/>
          </p:cNvSpPr>
          <p:nvPr>
            <p:ph type="body" sz="quarter" idx="10"/>
          </p:nvPr>
        </p:nvSpPr>
        <p:spPr/>
        <p:txBody>
          <a:bodyPr/>
          <a:lstStyle/>
          <a:p>
            <a:r>
              <a:rPr lang="en-US" sz="2400" dirty="0">
                <a:latin typeface="Calibri" panose="020F0502020204030204" pitchFamily="34" charset="0"/>
                <a:cs typeface="Calibri" panose="020F0502020204030204" pitchFamily="34" charset="0"/>
              </a:rPr>
              <a:t>Launched by President Eisenhower, SCI arose</a:t>
            </a:r>
            <a:r>
              <a:rPr lang="en-US" sz="2400" baseline="0" dirty="0">
                <a:latin typeface="Calibri" panose="020F0502020204030204" pitchFamily="34" charset="0"/>
                <a:cs typeface="Calibri" panose="020F0502020204030204" pitchFamily="34" charset="0"/>
              </a:rPr>
              <a:t> out of post WWII environment, hence the large number of partnerships in Germany, Japan, Italy, France</a:t>
            </a:r>
          </a:p>
          <a:p>
            <a:r>
              <a:rPr lang="en-US" sz="2400" dirty="0">
                <a:latin typeface="Calibri" panose="020F0502020204030204" pitchFamily="34" charset="0"/>
                <a:cs typeface="Calibri" panose="020F0502020204030204" pitchFamily="34" charset="0"/>
              </a:rPr>
              <a:t>Initially proposed as a “People-to-People” citizen diplomacy initiative</a:t>
            </a:r>
          </a:p>
          <a:p>
            <a:r>
              <a:rPr lang="en-US" sz="2400" baseline="0" dirty="0">
                <a:latin typeface="Calibri" panose="020F0502020204030204" pitchFamily="34" charset="0"/>
                <a:cs typeface="Calibri" panose="020F0502020204030204" pitchFamily="34" charset="0"/>
              </a:rPr>
              <a:t>Wh</a:t>
            </a:r>
            <a:r>
              <a:rPr lang="en-US" sz="2400" dirty="0">
                <a:latin typeface="Calibri" panose="020F0502020204030204" pitchFamily="34" charset="0"/>
                <a:cs typeface="Calibri" panose="020F0502020204030204" pitchFamily="34" charset="0"/>
              </a:rPr>
              <a:t>ile originally a part of the National League of Cities, SCI became a separate, non-profit corporation in 1967 due to tremendous growth and popularity of the U.S. program</a:t>
            </a:r>
            <a:endParaRPr lang="en-US" sz="2400" baseline="0" dirty="0">
              <a:latin typeface="Calibri" panose="020F0502020204030204" pitchFamily="34" charset="0"/>
              <a:cs typeface="Calibri" panose="020F0502020204030204" pitchFamily="34" charset="0"/>
            </a:endParaRPr>
          </a:p>
          <a:p>
            <a:endParaRPr lang="en-US" sz="2400" baseline="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37866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itchFamily="34" charset="0"/>
              </a:rPr>
              <a:t>What is Citizen Diplomacy?</a:t>
            </a:r>
          </a:p>
        </p:txBody>
      </p:sp>
      <p:sp>
        <p:nvSpPr>
          <p:cNvPr id="3" name="Text Placeholder 2"/>
          <p:cNvSpPr>
            <a:spLocks noGrp="1"/>
          </p:cNvSpPr>
          <p:nvPr>
            <p:ph type="body" sz="quarter" idx="10"/>
          </p:nvPr>
        </p:nvSpPr>
        <p:spPr/>
        <p:txBody>
          <a:bodyPr/>
          <a:lstStyle/>
          <a:p>
            <a:r>
              <a:rPr lang="en-US" sz="2500" dirty="0">
                <a:latin typeface="Calibri" pitchFamily="34" charset="0"/>
              </a:rPr>
              <a:t>Citizen Diplomacy is the concept that the individual has the right, even the responsibility, to help shape U.S. foreign relations 'one handshake at a time.' Citizen diplomats can be students, teachers, athletes, artists, business people, humanitarians, adventurers or tourists. They are motivated by a responsibility to engage with the rest of the world in a meaningful, mutually beneficial dialogue. </a:t>
            </a:r>
            <a:r>
              <a:rPr lang="en-US" sz="1200" dirty="0">
                <a:latin typeface="Calibri" pitchFamily="34" charset="0"/>
              </a:rPr>
              <a:t>(US Council on Citizen Diplomacy)</a:t>
            </a:r>
          </a:p>
        </p:txBody>
      </p:sp>
    </p:spTree>
    <p:extLst>
      <p:ext uri="{BB962C8B-B14F-4D97-AF65-F5344CB8AC3E}">
        <p14:creationId xmlns:p14="http://schemas.microsoft.com/office/powerpoint/2010/main" val="1051876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itchFamily="34" charset="0"/>
              </a:rPr>
              <a:t>What is a Sister City?</a:t>
            </a:r>
          </a:p>
        </p:txBody>
      </p:sp>
      <p:sp>
        <p:nvSpPr>
          <p:cNvPr id="3" name="Text Placeholder 2"/>
          <p:cNvSpPr>
            <a:spLocks noGrp="1"/>
          </p:cNvSpPr>
          <p:nvPr>
            <p:ph type="body" sz="quarter" idx="10"/>
          </p:nvPr>
        </p:nvSpPr>
        <p:spPr/>
        <p:txBody>
          <a:bodyPr/>
          <a:lstStyle/>
          <a:p>
            <a:r>
              <a:rPr lang="en-US" sz="2400" dirty="0">
                <a:latin typeface="Calibri" pitchFamily="34" charset="0"/>
              </a:rPr>
              <a:t>A sister city, county or state relationship is a broad-based, officially approved, long-term partnership between two communities, counties or states in two countries.</a:t>
            </a:r>
          </a:p>
          <a:p>
            <a:endParaRPr lang="en-US" sz="2400" dirty="0">
              <a:latin typeface="Calibri" pitchFamily="34" charset="0"/>
            </a:endParaRPr>
          </a:p>
          <a:p>
            <a:r>
              <a:rPr lang="en-US" sz="2400" dirty="0">
                <a:latin typeface="Calibri" pitchFamily="34" charset="0"/>
              </a:rPr>
              <a:t>Sister city partnerships have the potential to carry out the widest possible diversity of activities of any international program, including every type of municipal, business, professional, educational and cultural exchange or project.</a:t>
            </a:r>
          </a:p>
        </p:txBody>
      </p:sp>
    </p:spTree>
    <p:extLst>
      <p:ext uri="{BB962C8B-B14F-4D97-AF65-F5344CB8AC3E}">
        <p14:creationId xmlns:p14="http://schemas.microsoft.com/office/powerpoint/2010/main" val="610298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itchFamily="34" charset="0"/>
              </a:rPr>
              <a:t>How do sister city relationships begin?</a:t>
            </a:r>
          </a:p>
        </p:txBody>
      </p:sp>
      <p:sp>
        <p:nvSpPr>
          <p:cNvPr id="3" name="Text Placeholder 2"/>
          <p:cNvSpPr>
            <a:spLocks noGrp="1"/>
          </p:cNvSpPr>
          <p:nvPr>
            <p:ph type="body" sz="quarter" idx="10"/>
          </p:nvPr>
        </p:nvSpPr>
        <p:spPr>
          <a:xfrm>
            <a:off x="457200" y="2209800"/>
            <a:ext cx="8229600" cy="3733800"/>
          </a:xfrm>
        </p:spPr>
        <p:txBody>
          <a:bodyPr/>
          <a:lstStyle/>
          <a:p>
            <a:r>
              <a:rPr lang="en-US" dirty="0">
                <a:latin typeface="Calibri" pitchFamily="34" charset="0"/>
              </a:rPr>
              <a:t>There is no one path to developing a sister city</a:t>
            </a:r>
          </a:p>
          <a:p>
            <a:pPr lvl="1"/>
            <a:r>
              <a:rPr lang="en-US" dirty="0">
                <a:latin typeface="Calibri" pitchFamily="34" charset="0"/>
              </a:rPr>
              <a:t> Can be through the meeting of two mayors, or  community members taking the lead and organizing a sister city committee and requesting an official partnership  </a:t>
            </a:r>
          </a:p>
        </p:txBody>
      </p:sp>
    </p:spTree>
    <p:extLst>
      <p:ext uri="{BB962C8B-B14F-4D97-AF65-F5344CB8AC3E}">
        <p14:creationId xmlns:p14="http://schemas.microsoft.com/office/powerpoint/2010/main" val="4128343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C25F6-D9F8-55B6-5B24-B440A655B5B7}"/>
              </a:ext>
            </a:extLst>
          </p:cNvPr>
          <p:cNvSpPr>
            <a:spLocks noGrp="1"/>
          </p:cNvSpPr>
          <p:nvPr>
            <p:ph type="title"/>
          </p:nvPr>
        </p:nvSpPr>
        <p:spPr/>
        <p:txBody>
          <a:bodyPr/>
          <a:lstStyle/>
          <a:p>
            <a:r>
              <a:rPr lang="en-US" dirty="0">
                <a:latin typeface="Calibri" pitchFamily="34" charset="0"/>
              </a:rPr>
              <a:t>How do sister city relationships begin?</a:t>
            </a:r>
            <a:endParaRPr lang="en-US" dirty="0"/>
          </a:p>
        </p:txBody>
      </p:sp>
      <p:sp>
        <p:nvSpPr>
          <p:cNvPr id="3" name="Text Placeholder 2">
            <a:extLst>
              <a:ext uri="{FF2B5EF4-FFF2-40B4-BE49-F238E27FC236}">
                <a16:creationId xmlns:a16="http://schemas.microsoft.com/office/drawing/2014/main" id="{687B1136-AFC9-8284-DBA8-99FF61F4BF73}"/>
              </a:ext>
            </a:extLst>
          </p:cNvPr>
          <p:cNvSpPr>
            <a:spLocks noGrp="1"/>
          </p:cNvSpPr>
          <p:nvPr>
            <p:ph type="body" sz="quarter" idx="10"/>
          </p:nvPr>
        </p:nvSpPr>
        <p:spPr>
          <a:xfrm>
            <a:off x="457200" y="1752600"/>
            <a:ext cx="8534400" cy="4191000"/>
          </a:xfrm>
        </p:spPr>
        <p:txBody>
          <a:bodyPr/>
          <a:lstStyle/>
          <a:p>
            <a:r>
              <a:rPr lang="en-US" dirty="0">
                <a:latin typeface="Calibri" pitchFamily="34" charset="0"/>
              </a:rPr>
              <a:t>Many trends and motivators can lead to relationships</a:t>
            </a:r>
          </a:p>
          <a:p>
            <a:pPr lvl="1"/>
            <a:r>
              <a:rPr lang="en-US" dirty="0">
                <a:latin typeface="Calibri" pitchFamily="34" charset="0"/>
              </a:rPr>
              <a:t>Examples are similarities in culture, history, economy, geography</a:t>
            </a:r>
          </a:p>
          <a:p>
            <a:pPr lvl="2"/>
            <a:r>
              <a:rPr lang="en-US" sz="2200" dirty="0">
                <a:latin typeface="Calibri" pitchFamily="34" charset="0"/>
              </a:rPr>
              <a:t>Some relationships begin based on sharing the same name!</a:t>
            </a:r>
          </a:p>
          <a:p>
            <a:r>
              <a:rPr lang="en-US" baseline="0" dirty="0">
                <a:latin typeface="Calibri" panose="020F0502020204030204" pitchFamily="34" charset="0"/>
                <a:cs typeface="Calibri" panose="020F0502020204030204" pitchFamily="34" charset="0"/>
              </a:rPr>
              <a:t>Current trends are for partnerships based on shared industries/economic development, as well as partnerships based on new immigrant communities</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29705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itchFamily="34" charset="0"/>
              </a:rPr>
              <a:t>How do sister city relationships begin?</a:t>
            </a:r>
          </a:p>
        </p:txBody>
      </p:sp>
      <p:sp>
        <p:nvSpPr>
          <p:cNvPr id="3" name="Text Placeholder 2"/>
          <p:cNvSpPr>
            <a:spLocks noGrp="1"/>
          </p:cNvSpPr>
          <p:nvPr>
            <p:ph type="body" sz="quarter" idx="10"/>
          </p:nvPr>
        </p:nvSpPr>
        <p:spPr/>
        <p:txBody>
          <a:bodyPr/>
          <a:lstStyle/>
          <a:p>
            <a:r>
              <a:rPr lang="en-US" dirty="0">
                <a:latin typeface="Calibri" pitchFamily="34" charset="0"/>
              </a:rPr>
              <a:t>SCI also offers a Matchmaking Process through the City Connection Marketplace</a:t>
            </a:r>
          </a:p>
          <a:p>
            <a:pPr lvl="1"/>
            <a:r>
              <a:rPr lang="en-US" dirty="0">
                <a:latin typeface="Calibri" pitchFamily="34" charset="0"/>
                <a:hlinkClick r:id="rId3"/>
              </a:rPr>
              <a:t>https://sistercities.org/membership/member-services/city-connection-marketplace/</a:t>
            </a:r>
            <a:endParaRPr lang="en-US" dirty="0">
              <a:latin typeface="Calibri" pitchFamily="34" charset="0"/>
            </a:endParaRPr>
          </a:p>
          <a:p>
            <a:r>
              <a:rPr lang="en-US" dirty="0">
                <a:latin typeface="Calibri" pitchFamily="34" charset="0"/>
              </a:rPr>
              <a:t>Cities can fill out a survey with their city  information and preferences in terms of a sister city relationship</a:t>
            </a:r>
          </a:p>
          <a:p>
            <a:pPr lvl="1"/>
            <a:r>
              <a:rPr lang="en-US" dirty="0">
                <a:latin typeface="Calibri" pitchFamily="34" charset="0"/>
              </a:rPr>
              <a:t>SCI will then assist in providing a city match</a:t>
            </a:r>
          </a:p>
          <a:p>
            <a:pPr marL="457200" lvl="1" indent="0">
              <a:buNone/>
            </a:pPr>
            <a:endParaRPr lang="en-US" dirty="0">
              <a:latin typeface="Calibri" pitchFamily="34" charset="0"/>
            </a:endParaRPr>
          </a:p>
          <a:p>
            <a:endParaRPr lang="en-US" dirty="0"/>
          </a:p>
        </p:txBody>
      </p:sp>
    </p:spTree>
    <p:extLst>
      <p:ext uri="{BB962C8B-B14F-4D97-AF65-F5344CB8AC3E}">
        <p14:creationId xmlns:p14="http://schemas.microsoft.com/office/powerpoint/2010/main" val="2875712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95696-D83B-4D60-DD7C-2DCEDE5192E0}"/>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How do relationships become formalized?</a:t>
            </a:r>
          </a:p>
        </p:txBody>
      </p:sp>
      <p:sp>
        <p:nvSpPr>
          <p:cNvPr id="3" name="Text Placeholder 2">
            <a:extLst>
              <a:ext uri="{FF2B5EF4-FFF2-40B4-BE49-F238E27FC236}">
                <a16:creationId xmlns:a16="http://schemas.microsoft.com/office/drawing/2014/main" id="{71DDC316-9BE0-351E-A038-90E97ADB0FDC}"/>
              </a:ext>
            </a:extLst>
          </p:cNvPr>
          <p:cNvSpPr>
            <a:spLocks noGrp="1"/>
          </p:cNvSpPr>
          <p:nvPr>
            <p:ph type="body" sz="quarter" idx="10"/>
          </p:nvPr>
        </p:nvSpPr>
        <p:spPr/>
        <p:txBody>
          <a:bodyPr/>
          <a:lstStyle/>
          <a:p>
            <a:r>
              <a:rPr lang="en-US" dirty="0">
                <a:latin typeface="Calibri" panose="020F0502020204030204" pitchFamily="34" charset="0"/>
                <a:cs typeface="Calibri" panose="020F0502020204030204" pitchFamily="34" charset="0"/>
              </a:rPr>
              <a:t>After two cities connect, the cities then draw up an agreement </a:t>
            </a:r>
          </a:p>
          <a:p>
            <a:r>
              <a:rPr lang="en-US" dirty="0">
                <a:latin typeface="Calibri" panose="020F0502020204030204" pitchFamily="34" charset="0"/>
                <a:cs typeface="Calibri" panose="020F0502020204030204" pitchFamily="34" charset="0"/>
              </a:rPr>
              <a:t>Each agreement will vary based on what the two cities have agreed upon wanting in their partnership</a:t>
            </a:r>
          </a:p>
          <a:p>
            <a:r>
              <a:rPr lang="en-US" dirty="0">
                <a:latin typeface="Calibri" panose="020F0502020204030204" pitchFamily="34" charset="0"/>
                <a:cs typeface="Calibri" panose="020F0502020204030204" pitchFamily="34" charset="0"/>
              </a:rPr>
              <a:t>The highest elected official from each city then signs the agreement </a:t>
            </a:r>
          </a:p>
          <a:p>
            <a:endParaRPr lang="en-US" dirty="0"/>
          </a:p>
        </p:txBody>
      </p:sp>
    </p:spTree>
    <p:extLst>
      <p:ext uri="{BB962C8B-B14F-4D97-AF65-F5344CB8AC3E}">
        <p14:creationId xmlns:p14="http://schemas.microsoft.com/office/powerpoint/2010/main" val="748105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itchFamily="34" charset="0"/>
              </a:rPr>
              <a:t>What do these relationships do?</a:t>
            </a:r>
          </a:p>
        </p:txBody>
      </p:sp>
      <p:sp>
        <p:nvSpPr>
          <p:cNvPr id="3" name="Text Placeholder 2"/>
          <p:cNvSpPr>
            <a:spLocks noGrp="1"/>
          </p:cNvSpPr>
          <p:nvPr>
            <p:ph type="body" sz="quarter" idx="10"/>
          </p:nvPr>
        </p:nvSpPr>
        <p:spPr>
          <a:xfrm>
            <a:off x="457200" y="1524000"/>
            <a:ext cx="8229600" cy="4419600"/>
          </a:xfrm>
        </p:spPr>
        <p:txBody>
          <a:bodyPr/>
          <a:lstStyle/>
          <a:p>
            <a:r>
              <a:rPr lang="en-US" dirty="0">
                <a:latin typeface="Calibri" pitchFamily="34" charset="0"/>
              </a:rPr>
              <a:t>Cultural Exchange</a:t>
            </a:r>
          </a:p>
          <a:p>
            <a:pPr lvl="1"/>
            <a:r>
              <a:rPr lang="en-US" sz="1800" dirty="0">
                <a:latin typeface="Calibri" pitchFamily="34" charset="0"/>
              </a:rPr>
              <a:t>Arts, music, traditions, customs, performances</a:t>
            </a:r>
          </a:p>
          <a:p>
            <a:pPr marL="0" indent="0">
              <a:buNone/>
            </a:pPr>
            <a:endParaRPr lang="en-US" sz="900" dirty="0">
              <a:latin typeface="Calibri" pitchFamily="34" charset="0"/>
            </a:endParaRPr>
          </a:p>
          <a:p>
            <a:r>
              <a:rPr lang="en-US" dirty="0">
                <a:latin typeface="Calibri" pitchFamily="34" charset="0"/>
              </a:rPr>
              <a:t>Youth and Education</a:t>
            </a:r>
          </a:p>
          <a:p>
            <a:pPr lvl="1"/>
            <a:r>
              <a:rPr lang="en-US" sz="1800" dirty="0">
                <a:latin typeface="Calibri" pitchFamily="34" charset="0"/>
              </a:rPr>
              <a:t>Study abroad, virtual exchanges, learning opportunities, leadership building</a:t>
            </a:r>
          </a:p>
          <a:p>
            <a:pPr marL="0" indent="0">
              <a:buNone/>
            </a:pPr>
            <a:endParaRPr lang="en-US" sz="900" dirty="0">
              <a:latin typeface="Calibri" pitchFamily="34" charset="0"/>
            </a:endParaRPr>
          </a:p>
          <a:p>
            <a:r>
              <a:rPr lang="en-US" dirty="0">
                <a:latin typeface="Calibri" pitchFamily="34" charset="0"/>
              </a:rPr>
              <a:t>Developing Communities</a:t>
            </a:r>
          </a:p>
          <a:p>
            <a:pPr lvl="1"/>
            <a:r>
              <a:rPr lang="en-US" sz="1800" dirty="0">
                <a:latin typeface="Calibri" pitchFamily="34" charset="0"/>
              </a:rPr>
              <a:t>Municipal and technical exchanges, best practices, policy exchanges, staff development</a:t>
            </a:r>
            <a:endParaRPr lang="en-US" sz="900" dirty="0">
              <a:latin typeface="Calibri" pitchFamily="34" charset="0"/>
            </a:endParaRPr>
          </a:p>
          <a:p>
            <a:r>
              <a:rPr lang="en-US" dirty="0">
                <a:latin typeface="Calibri" pitchFamily="34" charset="0"/>
              </a:rPr>
              <a:t>Economic Partnerships</a:t>
            </a:r>
          </a:p>
          <a:p>
            <a:pPr lvl="1"/>
            <a:r>
              <a:rPr lang="en-US" sz="1800" dirty="0">
                <a:latin typeface="Calibri" pitchFamily="34" charset="0"/>
              </a:rPr>
              <a:t>Trade delegations, business incubation, import/export assistance</a:t>
            </a:r>
          </a:p>
          <a:p>
            <a:endParaRPr lang="en-US" dirty="0"/>
          </a:p>
        </p:txBody>
      </p:sp>
    </p:spTree>
    <p:extLst>
      <p:ext uri="{BB962C8B-B14F-4D97-AF65-F5344CB8AC3E}">
        <p14:creationId xmlns:p14="http://schemas.microsoft.com/office/powerpoint/2010/main" val="566311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4447E-B1DF-C3AD-064E-B0647F3AF7A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Example of Sister City Relationship</a:t>
            </a:r>
          </a:p>
        </p:txBody>
      </p:sp>
      <p:sp>
        <p:nvSpPr>
          <p:cNvPr id="3" name="Text Placeholder 2">
            <a:extLst>
              <a:ext uri="{FF2B5EF4-FFF2-40B4-BE49-F238E27FC236}">
                <a16:creationId xmlns:a16="http://schemas.microsoft.com/office/drawing/2014/main" id="{CAF9D194-62BD-4619-32B1-4C58578E16D6}"/>
              </a:ext>
            </a:extLst>
          </p:cNvPr>
          <p:cNvSpPr>
            <a:spLocks noGrp="1"/>
          </p:cNvSpPr>
          <p:nvPr>
            <p:ph type="body" sz="quarter" idx="10"/>
          </p:nvPr>
        </p:nvSpPr>
        <p:spPr>
          <a:xfrm>
            <a:off x="457200" y="1752600"/>
            <a:ext cx="4114800" cy="4191000"/>
          </a:xfrm>
        </p:spPr>
        <p:txBody>
          <a:bodyPr/>
          <a:lstStyle/>
          <a:p>
            <a:r>
              <a:rPr lang="en-US" dirty="0">
                <a:latin typeface="Calibri" panose="020F0502020204030204" pitchFamily="34" charset="0"/>
                <a:cs typeface="Calibri" panose="020F0502020204030204" pitchFamily="34" charset="0"/>
              </a:rPr>
              <a:t>Sister City Agreement between Fort Worth, Texas and </a:t>
            </a:r>
            <a:r>
              <a:rPr lang="en-US" dirty="0" err="1">
                <a:latin typeface="Calibri" panose="020F0502020204030204" pitchFamily="34" charset="0"/>
                <a:cs typeface="Calibri" panose="020F0502020204030204" pitchFamily="34" charset="0"/>
              </a:rPr>
              <a:t>Nîmes</a:t>
            </a:r>
            <a:r>
              <a:rPr lang="en-US" dirty="0">
                <a:latin typeface="Calibri" panose="020F0502020204030204" pitchFamily="34" charset="0"/>
                <a:cs typeface="Calibri" panose="020F0502020204030204" pitchFamily="34" charset="0"/>
              </a:rPr>
              <a:t>, France</a:t>
            </a:r>
          </a:p>
          <a:p>
            <a:pPr marL="0" indent="0">
              <a:buNone/>
            </a:pPr>
            <a:endParaRPr lang="en-US" dirty="0">
              <a:latin typeface="Calibri" panose="020F0502020204030204" pitchFamily="34" charset="0"/>
              <a:cs typeface="Calibri" panose="020F0502020204030204" pitchFamily="34" charset="0"/>
            </a:endParaRPr>
          </a:p>
        </p:txBody>
      </p:sp>
      <p:pic>
        <p:nvPicPr>
          <p:cNvPr id="7" name="Picture 6" descr="Text, letter&#10;&#10;Description automatically generated">
            <a:extLst>
              <a:ext uri="{FF2B5EF4-FFF2-40B4-BE49-F238E27FC236}">
                <a16:creationId xmlns:a16="http://schemas.microsoft.com/office/drawing/2014/main" id="{39163CB2-FB53-D447-1468-49AEF8A12C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1100" y="1600200"/>
            <a:ext cx="3467100" cy="4749800"/>
          </a:xfrm>
          <a:prstGeom prst="rect">
            <a:avLst/>
          </a:prstGeom>
        </p:spPr>
      </p:pic>
    </p:spTree>
    <p:extLst>
      <p:ext uri="{BB962C8B-B14F-4D97-AF65-F5344CB8AC3E}">
        <p14:creationId xmlns:p14="http://schemas.microsoft.com/office/powerpoint/2010/main" val="4207430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4447E-B1DF-C3AD-064E-B0647F3AF7A3}"/>
              </a:ext>
            </a:extLst>
          </p:cNvPr>
          <p:cNvSpPr>
            <a:spLocks noGrp="1"/>
          </p:cNvSpPr>
          <p:nvPr>
            <p:ph type="title"/>
          </p:nvPr>
        </p:nvSpPr>
        <p:spPr/>
        <p:txBody>
          <a:bodyPr/>
          <a:lstStyle/>
          <a:p>
            <a:r>
              <a:rPr lang="en-US" sz="4000" dirty="0">
                <a:latin typeface="Calibri" panose="020F0502020204030204" pitchFamily="34" charset="0"/>
                <a:cs typeface="Calibri" panose="020F0502020204030204" pitchFamily="34" charset="0"/>
              </a:rPr>
              <a:t>Libraries and Literacy Campaign</a:t>
            </a:r>
          </a:p>
        </p:txBody>
      </p:sp>
      <p:pic>
        <p:nvPicPr>
          <p:cNvPr id="6" name="Picture 5">
            <a:extLst>
              <a:ext uri="{FF2B5EF4-FFF2-40B4-BE49-F238E27FC236}">
                <a16:creationId xmlns:a16="http://schemas.microsoft.com/office/drawing/2014/main" id="{8117EB59-4DA1-FE16-6208-2F7306850F10}"/>
              </a:ext>
            </a:extLst>
          </p:cNvPr>
          <p:cNvPicPr>
            <a:picLocks noChangeAspect="1"/>
          </p:cNvPicPr>
          <p:nvPr/>
        </p:nvPicPr>
        <p:blipFill>
          <a:blip r:embed="rId3"/>
          <a:stretch>
            <a:fillRect/>
          </a:stretch>
        </p:blipFill>
        <p:spPr>
          <a:xfrm>
            <a:off x="1342760" y="1676399"/>
            <a:ext cx="6734440" cy="4331701"/>
          </a:xfrm>
          <a:prstGeom prst="rect">
            <a:avLst/>
          </a:prstGeom>
        </p:spPr>
      </p:pic>
    </p:spTree>
    <p:extLst>
      <p:ext uri="{BB962C8B-B14F-4D97-AF65-F5344CB8AC3E}">
        <p14:creationId xmlns:p14="http://schemas.microsoft.com/office/powerpoint/2010/main" val="4201993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4447E-B1DF-C3AD-064E-B0647F3AF7A3}"/>
              </a:ext>
            </a:extLst>
          </p:cNvPr>
          <p:cNvSpPr>
            <a:spLocks noGrp="1"/>
          </p:cNvSpPr>
          <p:nvPr>
            <p:ph type="title"/>
          </p:nvPr>
        </p:nvSpPr>
        <p:spPr/>
        <p:txBody>
          <a:bodyPr/>
          <a:lstStyle/>
          <a:p>
            <a:r>
              <a:rPr lang="en-US" sz="4000" dirty="0">
                <a:latin typeface="Calibri" panose="020F0502020204030204" pitchFamily="34" charset="0"/>
                <a:cs typeface="Calibri" panose="020F0502020204030204" pitchFamily="34" charset="0"/>
              </a:rPr>
              <a:t>Libraries and Literacy Campaign</a:t>
            </a:r>
          </a:p>
        </p:txBody>
      </p:sp>
      <p:sp>
        <p:nvSpPr>
          <p:cNvPr id="3" name="Text Placeholder 2">
            <a:extLst>
              <a:ext uri="{FF2B5EF4-FFF2-40B4-BE49-F238E27FC236}">
                <a16:creationId xmlns:a16="http://schemas.microsoft.com/office/drawing/2014/main" id="{CAF9D194-62BD-4619-32B1-4C58578E16D6}"/>
              </a:ext>
            </a:extLst>
          </p:cNvPr>
          <p:cNvSpPr>
            <a:spLocks noGrp="1"/>
          </p:cNvSpPr>
          <p:nvPr>
            <p:ph type="body" sz="quarter" idx="10"/>
          </p:nvPr>
        </p:nvSpPr>
        <p:spPr>
          <a:xfrm>
            <a:off x="457199" y="1484488"/>
            <a:ext cx="6705600" cy="1030112"/>
          </a:xfrm>
        </p:spPr>
        <p:txBody>
          <a:bodyPr/>
          <a:lstStyle/>
          <a:p>
            <a:r>
              <a:rPr lang="en-US" dirty="0">
                <a:latin typeface="Calibri" panose="020F0502020204030204" pitchFamily="34" charset="0"/>
                <a:cs typeface="Calibri" panose="020F0502020204030204" pitchFamily="34" charset="0"/>
              </a:rPr>
              <a:t>Delivered over 5,000 books to school libraries in </a:t>
            </a:r>
            <a:r>
              <a:rPr lang="en-US" dirty="0" err="1">
                <a:latin typeface="Calibri" panose="020F0502020204030204" pitchFamily="34" charset="0"/>
                <a:cs typeface="Calibri" panose="020F0502020204030204" pitchFamily="34" charset="0"/>
              </a:rPr>
              <a:t>Langa</a:t>
            </a:r>
            <a:r>
              <a:rPr lang="en-US" dirty="0">
                <a:latin typeface="Calibri" panose="020F0502020204030204" pitchFamily="34" charset="0"/>
                <a:cs typeface="Calibri" panose="020F0502020204030204" pitchFamily="34" charset="0"/>
              </a:rPr>
              <a:t> Township.</a:t>
            </a:r>
          </a:p>
        </p:txBody>
      </p:sp>
      <p:pic>
        <p:nvPicPr>
          <p:cNvPr id="4" name="Picture 3">
            <a:extLst>
              <a:ext uri="{FF2B5EF4-FFF2-40B4-BE49-F238E27FC236}">
                <a16:creationId xmlns:a16="http://schemas.microsoft.com/office/drawing/2014/main" id="{35584D03-7D06-F958-D4E8-F2D0712AABAC}"/>
              </a:ext>
            </a:extLst>
          </p:cNvPr>
          <p:cNvPicPr>
            <a:picLocks noChangeAspect="1"/>
          </p:cNvPicPr>
          <p:nvPr/>
        </p:nvPicPr>
        <p:blipFill>
          <a:blip r:embed="rId3"/>
          <a:stretch>
            <a:fillRect/>
          </a:stretch>
        </p:blipFill>
        <p:spPr>
          <a:xfrm>
            <a:off x="914400" y="3005666"/>
            <a:ext cx="3763211" cy="2823876"/>
          </a:xfrm>
          <a:prstGeom prst="rect">
            <a:avLst/>
          </a:prstGeom>
        </p:spPr>
      </p:pic>
      <p:pic>
        <p:nvPicPr>
          <p:cNvPr id="2050" name="Picture 2">
            <a:extLst>
              <a:ext uri="{FF2B5EF4-FFF2-40B4-BE49-F238E27FC236}">
                <a16:creationId xmlns:a16="http://schemas.microsoft.com/office/drawing/2014/main" id="{34269B4B-C9AB-DD81-7965-DF009FD4993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2600" y="2705485"/>
            <a:ext cx="2784121" cy="342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002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4447E-B1DF-C3AD-064E-B0647F3AF7A3}"/>
              </a:ext>
            </a:extLst>
          </p:cNvPr>
          <p:cNvSpPr>
            <a:spLocks noGrp="1"/>
          </p:cNvSpPr>
          <p:nvPr>
            <p:ph type="title"/>
          </p:nvPr>
        </p:nvSpPr>
        <p:spPr/>
        <p:txBody>
          <a:bodyPr/>
          <a:lstStyle/>
          <a:p>
            <a:r>
              <a:rPr lang="en-US" sz="4000" dirty="0">
                <a:latin typeface="Calibri" panose="020F0502020204030204" pitchFamily="34" charset="0"/>
                <a:cs typeface="Calibri" panose="020F0502020204030204" pitchFamily="34" charset="0"/>
              </a:rPr>
              <a:t>Libraries and Literacy Campaign</a:t>
            </a:r>
          </a:p>
        </p:txBody>
      </p:sp>
      <p:sp>
        <p:nvSpPr>
          <p:cNvPr id="3" name="Text Placeholder 2">
            <a:extLst>
              <a:ext uri="{FF2B5EF4-FFF2-40B4-BE49-F238E27FC236}">
                <a16:creationId xmlns:a16="http://schemas.microsoft.com/office/drawing/2014/main" id="{CAF9D194-62BD-4619-32B1-4C58578E16D6}"/>
              </a:ext>
            </a:extLst>
          </p:cNvPr>
          <p:cNvSpPr>
            <a:spLocks noGrp="1"/>
          </p:cNvSpPr>
          <p:nvPr>
            <p:ph type="body" sz="quarter" idx="10"/>
          </p:nvPr>
        </p:nvSpPr>
        <p:spPr>
          <a:xfrm>
            <a:off x="457200" y="1600200"/>
            <a:ext cx="6705600" cy="1524000"/>
          </a:xfrm>
        </p:spPr>
        <p:txBody>
          <a:bodyPr/>
          <a:lstStyle/>
          <a:p>
            <a:r>
              <a:rPr lang="en-US" dirty="0">
                <a:latin typeface="Calibri" panose="020F0502020204030204" pitchFamily="34" charset="0"/>
                <a:cs typeface="Calibri" panose="020F0502020204030204" pitchFamily="34" charset="0"/>
              </a:rPr>
              <a:t>Brainstorming session to determine “next steps”</a:t>
            </a:r>
          </a:p>
        </p:txBody>
      </p:sp>
      <p:pic>
        <p:nvPicPr>
          <p:cNvPr id="1026" name="Picture 2">
            <a:extLst>
              <a:ext uri="{FF2B5EF4-FFF2-40B4-BE49-F238E27FC236}">
                <a16:creationId xmlns:a16="http://schemas.microsoft.com/office/drawing/2014/main" id="{515E6A2E-E84F-D40D-54C6-69FD13863D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590800"/>
            <a:ext cx="4953000" cy="342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1649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1600200"/>
            <a:ext cx="8229600" cy="2564157"/>
          </a:xfrm>
        </p:spPr>
        <p:txBody>
          <a:bodyPr/>
          <a:lstStyle/>
          <a:p>
            <a:pPr algn="ctr"/>
            <a:r>
              <a:rPr lang="en-US" dirty="0"/>
              <a:t>For more information contact us at </a:t>
            </a:r>
            <a:r>
              <a:rPr lang="en-US" dirty="0">
                <a:hlinkClick r:id="rId3"/>
              </a:rPr>
              <a:t>info@sistercities.org</a:t>
            </a:r>
            <a:r>
              <a:rPr lang="en-US" dirty="0"/>
              <a:t> or visit us online at </a:t>
            </a:r>
            <a:br>
              <a:rPr lang="en-US" dirty="0"/>
            </a:br>
            <a:r>
              <a:rPr lang="en-US" dirty="0">
                <a:hlinkClick r:id="rId4"/>
              </a:rPr>
              <a:t>www.sistercities.org</a:t>
            </a:r>
            <a:br>
              <a:rPr lang="en-US" dirty="0"/>
            </a:br>
            <a:endParaRPr lang="en-US" dirty="0"/>
          </a:p>
        </p:txBody>
      </p:sp>
    </p:spTree>
    <p:extLst>
      <p:ext uri="{BB962C8B-B14F-4D97-AF65-F5344CB8AC3E}">
        <p14:creationId xmlns:p14="http://schemas.microsoft.com/office/powerpoint/2010/main" val="2945314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E8AFD3FDF48674F8B9DE41DEF542893" ma:contentTypeVersion="12" ma:contentTypeDescription="Create a new document." ma:contentTypeScope="" ma:versionID="7f155211f9a36ee01bdb7b3fecac049e">
  <xsd:schema xmlns:xsd="http://www.w3.org/2001/XMLSchema" xmlns:xs="http://www.w3.org/2001/XMLSchema" xmlns:p="http://schemas.microsoft.com/office/2006/metadata/properties" xmlns:ns2="c7548f5d-2fe2-465c-bc56-eaa24e6fb735" xmlns:ns3="e97ca41e-df77-4ac7-ae71-b5ed200c29c5" targetNamespace="http://schemas.microsoft.com/office/2006/metadata/properties" ma:root="true" ma:fieldsID="6574896db993d4d0599b730046121185" ns2:_="" ns3:_="">
    <xsd:import namespace="c7548f5d-2fe2-465c-bc56-eaa24e6fb735"/>
    <xsd:import namespace="e97ca41e-df77-4ac7-ae71-b5ed200c29c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548f5d-2fe2-465c-bc56-eaa24e6fb73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97ca41e-df77-4ac7-ae71-b5ed200c29c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346EEE-9365-4654-95F7-2573C9DDC3A7}">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184C3CA-F5ED-4F31-87EB-CC5766C4F6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548f5d-2fe2-465c-bc56-eaa24e6fb735"/>
    <ds:schemaRef ds:uri="e97ca41e-df77-4ac7-ae71-b5ed200c29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8C93D6-2F89-40C8-AC40-EEB36DA25F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1261</TotalTime>
  <Words>799</Words>
  <Application>Microsoft Office PowerPoint</Application>
  <PresentationFormat>On-screen Show (4:3)</PresentationFormat>
  <Paragraphs>73</Paragraphs>
  <Slides>15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Century Gothic</vt:lpstr>
      <vt:lpstr>Office Theme</vt:lpstr>
      <vt:lpstr>Introduction to Sister Cities</vt:lpstr>
      <vt:lpstr>What is Sister Cities International?</vt:lpstr>
      <vt:lpstr>History of Sister Cities International</vt:lpstr>
      <vt:lpstr>What is Citizen Diplomacy?</vt:lpstr>
      <vt:lpstr>What is a Sister City?</vt:lpstr>
      <vt:lpstr>How do sister city relationships begin?</vt:lpstr>
      <vt:lpstr>How do sister city relationships begin?</vt:lpstr>
      <vt:lpstr>How do sister city relationships begin?</vt:lpstr>
      <vt:lpstr>How do relationships become formalized?</vt:lpstr>
      <vt:lpstr>What do these relationships do?</vt:lpstr>
      <vt:lpstr>Example of Sister City Relationship</vt:lpstr>
      <vt:lpstr>Libraries and Literacy Campaign</vt:lpstr>
      <vt:lpstr>Libraries and Literacy Campaign</vt:lpstr>
      <vt:lpstr>Libraries and Literacy Campaign</vt:lpstr>
      <vt:lpstr>For more information contact us at info@sistercities.org or visit us online at  www.sistercities.org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Valero</dc:creator>
  <cp:lastModifiedBy>Leroy Allala</cp:lastModifiedBy>
  <cp:revision>53</cp:revision>
  <cp:lastPrinted>2012-07-09T15:14:46Z</cp:lastPrinted>
  <dcterms:created xsi:type="dcterms:W3CDTF">2012-04-19T14:06:55Z</dcterms:created>
  <dcterms:modified xsi:type="dcterms:W3CDTF">2023-03-06T14:59:30Z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0x0101004E8AFD3FDF48674F8B9DE41DEF542893</vt:lpwstr>
  </property>
  <property fmtid="{D5CDD505-2E9C-101B-9397-08002B2CF9AE}" pid="3" name="Order">
    <vt:r8>6060400</vt:r8>
  </property>
</Properties>
</file>