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5"/>
  </p:notesMasterIdLst>
  <p:handoutMasterIdLst>
    <p:handoutMasterId r:id="rId16"/>
  </p:handoutMasterIdLst>
  <p:sldIdLst>
    <p:sldId id="258" r:id="rId2"/>
    <p:sldId id="266" r:id="rId3"/>
    <p:sldId id="328" r:id="rId4"/>
    <p:sldId id="335" r:id="rId5"/>
    <p:sldId id="333" r:id="rId6"/>
    <p:sldId id="330" r:id="rId7"/>
    <p:sldId id="331" r:id="rId8"/>
    <p:sldId id="336" r:id="rId9"/>
    <p:sldId id="332" r:id="rId10"/>
    <p:sldId id="339" r:id="rId11"/>
    <p:sldId id="338" r:id="rId12"/>
    <p:sldId id="340" r:id="rId13"/>
    <p:sldId id="261" r:id="rId14"/>
  </p:sldIdLst>
  <p:sldSz cx="12192000" cy="6858000"/>
  <p:notesSz cx="6858000" cy="9144000"/>
  <p:custDataLst>
    <p:tags r:id="rId1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A75F"/>
    <a:srgbClr val="455B85"/>
    <a:srgbClr val="74C2E9"/>
    <a:srgbClr val="29546B"/>
    <a:srgbClr val="D1BC55"/>
    <a:srgbClr val="E3E8F4"/>
    <a:srgbClr val="A3BAE0"/>
    <a:srgbClr val="B1CC63"/>
    <a:srgbClr val="E0BD94"/>
    <a:srgbClr val="428B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浅色样式 1 - 强调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5BE263C-DBD7-4A20-BB59-AAB30ACAA65A}" styleName="中度样式 3 - 强调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4" autoAdjust="0"/>
    <p:restoredTop sz="94660"/>
  </p:normalViewPr>
  <p:slideViewPr>
    <p:cSldViewPr snapToGrid="0">
      <p:cViewPr varScale="1">
        <p:scale>
          <a:sx n="118" d="100"/>
          <a:sy n="118" d="100"/>
        </p:scale>
        <p:origin x="224" y="408"/>
      </p:cViewPr>
      <p:guideLst/>
    </p:cSldViewPr>
  </p:slideViewPr>
  <p:notesTextViewPr>
    <p:cViewPr>
      <p:scale>
        <a:sx n="3" d="2"/>
        <a:sy n="3" d="2"/>
      </p:scale>
      <p:origin x="0" y="0"/>
    </p:cViewPr>
  </p:notesTextViewPr>
  <p:sorterViewPr>
    <p:cViewPr>
      <p:scale>
        <a:sx n="125" d="100"/>
        <a:sy n="125" d="100"/>
      </p:scale>
      <p:origin x="0" y="0"/>
    </p:cViewPr>
  </p:sorterViewPr>
  <p:notesViewPr>
    <p:cSldViewPr snapToGrid="0">
      <p:cViewPr varScale="1">
        <p:scale>
          <a:sx n="99" d="100"/>
          <a:sy n="99" d="100"/>
        </p:scale>
        <p:origin x="357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EF9DE658-E9EE-4BBA-9500-1692F08271F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390085E9-7B83-4D7F-97AF-38E317E6D8E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D290BE9-CFCB-401C-A246-B82609656CD5}" type="datetimeFigureOut">
              <a:rPr lang="zh-CN" altLang="en-US" smtClean="0"/>
              <a:t>2023/3/6</a:t>
            </a:fld>
            <a:endParaRPr lang="zh-CN" altLang="en-US"/>
          </a:p>
        </p:txBody>
      </p:sp>
      <p:sp>
        <p:nvSpPr>
          <p:cNvPr id="4" name="页脚占位符 3">
            <a:extLst>
              <a:ext uri="{FF2B5EF4-FFF2-40B4-BE49-F238E27FC236}">
                <a16:creationId xmlns:a16="http://schemas.microsoft.com/office/drawing/2014/main" id="{5C9A7A66-4F06-42FD-B284-418A440636F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E2111CC3-11B2-4020-91B2-A52D9826C54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410B0EB-50BD-4A6F-BB65-8A29EF388DF5}" type="slidenum">
              <a:rPr lang="zh-CN" altLang="en-US" smtClean="0"/>
              <a:t>‹#›</a:t>
            </a:fld>
            <a:endParaRPr lang="zh-CN" altLang="en-US"/>
          </a:p>
        </p:txBody>
      </p:sp>
    </p:spTree>
    <p:extLst>
      <p:ext uri="{BB962C8B-B14F-4D97-AF65-F5344CB8AC3E}">
        <p14:creationId xmlns:p14="http://schemas.microsoft.com/office/powerpoint/2010/main" val="12621690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6D8963-CFCD-4740-AF60-049850373CDF}" type="datetimeFigureOut">
              <a:rPr lang="zh-CN" altLang="en-US" smtClean="0"/>
              <a:t>2023/3/6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E6FDB6-6D2B-46C1-9FA1-D82906A37C3A}" type="slidenum">
              <a:rPr lang="zh-CN" altLang="en-US" smtClean="0"/>
              <a:t>‹#›</a:t>
            </a:fld>
            <a:endParaRPr lang="zh-CN" altLang="en-US"/>
          </a:p>
        </p:txBody>
      </p:sp>
    </p:spTree>
    <p:extLst>
      <p:ext uri="{BB962C8B-B14F-4D97-AF65-F5344CB8AC3E}">
        <p14:creationId xmlns:p14="http://schemas.microsoft.com/office/powerpoint/2010/main" val="2184981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
        <p:nvSpPr>
          <p:cNvPr id="9" name="任意多边形: 形状 8">
            <a:extLst>
              <a:ext uri="{FF2B5EF4-FFF2-40B4-BE49-F238E27FC236}">
                <a16:creationId xmlns:a16="http://schemas.microsoft.com/office/drawing/2014/main" id="{DEEE76D1-730E-4D66-AD2F-FE0809D985AF}"/>
              </a:ext>
            </a:extLst>
          </p:cNvPr>
          <p:cNvSpPr>
            <a:spLocks/>
          </p:cNvSpPr>
          <p:nvPr userDrawn="1"/>
        </p:nvSpPr>
        <p:spPr bwMode="auto">
          <a:xfrm>
            <a:off x="1" y="0"/>
            <a:ext cx="6264391" cy="6728755"/>
          </a:xfrm>
          <a:custGeom>
            <a:avLst/>
            <a:gdLst>
              <a:gd name="connsiteX0" fmla="*/ 0 w 6264391"/>
              <a:gd name="connsiteY0" fmla="*/ 0 h 6728755"/>
              <a:gd name="connsiteX1" fmla="*/ 5046400 w 6264391"/>
              <a:gd name="connsiteY1" fmla="*/ 0 h 6728755"/>
              <a:gd name="connsiteX2" fmla="*/ 6264391 w 6264391"/>
              <a:gd name="connsiteY2" fmla="*/ 2616402 h 6728755"/>
              <a:gd name="connsiteX3" fmla="*/ 0 w 6264391"/>
              <a:gd name="connsiteY3" fmla="*/ 6728755 h 6728755"/>
            </a:gdLst>
            <a:ahLst/>
            <a:cxnLst>
              <a:cxn ang="0">
                <a:pos x="connsiteX0" y="connsiteY0"/>
              </a:cxn>
              <a:cxn ang="0">
                <a:pos x="connsiteX1" y="connsiteY1"/>
              </a:cxn>
              <a:cxn ang="0">
                <a:pos x="connsiteX2" y="connsiteY2"/>
              </a:cxn>
              <a:cxn ang="0">
                <a:pos x="connsiteX3" y="connsiteY3"/>
              </a:cxn>
            </a:cxnLst>
            <a:rect l="l" t="t" r="r" b="b"/>
            <a:pathLst>
              <a:path w="6264391" h="6728755">
                <a:moveTo>
                  <a:pt x="0" y="0"/>
                </a:moveTo>
                <a:lnTo>
                  <a:pt x="5046400" y="0"/>
                </a:lnTo>
                <a:lnTo>
                  <a:pt x="6264391" y="2616402"/>
                </a:lnTo>
                <a:lnTo>
                  <a:pt x="0" y="6728755"/>
                </a:lnTo>
                <a:close/>
              </a:path>
            </a:pathLst>
          </a:custGeom>
          <a:solidFill>
            <a:srgbClr val="FFD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p>
        </p:txBody>
      </p:sp>
      <p:sp>
        <p:nvSpPr>
          <p:cNvPr id="10" name="任意多边形: 形状 9">
            <a:extLst>
              <a:ext uri="{FF2B5EF4-FFF2-40B4-BE49-F238E27FC236}">
                <a16:creationId xmlns:a16="http://schemas.microsoft.com/office/drawing/2014/main" id="{6C76A84C-0F68-4E2A-BE28-DE184FB8790F}"/>
              </a:ext>
            </a:extLst>
          </p:cNvPr>
          <p:cNvSpPr>
            <a:spLocks/>
          </p:cNvSpPr>
          <p:nvPr userDrawn="1"/>
        </p:nvSpPr>
        <p:spPr bwMode="auto">
          <a:xfrm>
            <a:off x="0" y="2604217"/>
            <a:ext cx="8244114" cy="4254903"/>
          </a:xfrm>
          <a:custGeom>
            <a:avLst/>
            <a:gdLst>
              <a:gd name="connsiteX0" fmla="*/ 6264574 w 8244114"/>
              <a:gd name="connsiteY0" fmla="*/ 0 h 4254903"/>
              <a:gd name="connsiteX1" fmla="*/ 8244114 w 8244114"/>
              <a:gd name="connsiteY1" fmla="*/ 4254903 h 4254903"/>
              <a:gd name="connsiteX2" fmla="*/ 0 w 8244114"/>
              <a:gd name="connsiteY2" fmla="*/ 4254903 h 4254903"/>
              <a:gd name="connsiteX3" fmla="*/ 0 w 8244114"/>
              <a:gd name="connsiteY3" fmla="*/ 4084560 h 4254903"/>
            </a:gdLst>
            <a:ahLst/>
            <a:cxnLst>
              <a:cxn ang="0">
                <a:pos x="connsiteX0" y="connsiteY0"/>
              </a:cxn>
              <a:cxn ang="0">
                <a:pos x="connsiteX1" y="connsiteY1"/>
              </a:cxn>
              <a:cxn ang="0">
                <a:pos x="connsiteX2" y="connsiteY2"/>
              </a:cxn>
              <a:cxn ang="0">
                <a:pos x="connsiteX3" y="connsiteY3"/>
              </a:cxn>
            </a:cxnLst>
            <a:rect l="l" t="t" r="r" b="b"/>
            <a:pathLst>
              <a:path w="8244114" h="4254903">
                <a:moveTo>
                  <a:pt x="6264574" y="0"/>
                </a:moveTo>
                <a:lnTo>
                  <a:pt x="8244114" y="4254903"/>
                </a:lnTo>
                <a:lnTo>
                  <a:pt x="0" y="4254903"/>
                </a:lnTo>
                <a:lnTo>
                  <a:pt x="0" y="40845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p>
        </p:txBody>
      </p:sp>
      <p:sp>
        <p:nvSpPr>
          <p:cNvPr id="8" name="副标题 2">
            <a:extLst>
              <a:ext uri="{FF2B5EF4-FFF2-40B4-BE49-F238E27FC236}">
                <a16:creationId xmlns:a16="http://schemas.microsoft.com/office/drawing/2014/main" id="{3132F785-EBAF-4226-864F-4D76E9EF45A6}"/>
              </a:ext>
            </a:extLst>
          </p:cNvPr>
          <p:cNvSpPr>
            <a:spLocks noGrp="1"/>
          </p:cNvSpPr>
          <p:nvPr>
            <p:ph type="subTitle" idx="1"/>
          </p:nvPr>
        </p:nvSpPr>
        <p:spPr>
          <a:xfrm>
            <a:off x="678634" y="2672487"/>
            <a:ext cx="7855511" cy="558799"/>
          </a:xfrm>
          <a:prstGeom prst="rect">
            <a:avLst/>
          </a:prstGeom>
        </p:spPr>
        <p:txBody>
          <a:bodyPr anchor="ctr">
            <a:normAutofit/>
          </a:bodyPr>
          <a:lstStyle>
            <a:lvl1pPr marL="0" indent="0" algn="l">
              <a:buNone/>
              <a:defRPr sz="200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edit Master subtitle style</a:t>
            </a:r>
          </a:p>
        </p:txBody>
      </p:sp>
      <p:sp>
        <p:nvSpPr>
          <p:cNvPr id="11" name="标题 1">
            <a:extLst>
              <a:ext uri="{FF2B5EF4-FFF2-40B4-BE49-F238E27FC236}">
                <a16:creationId xmlns:a16="http://schemas.microsoft.com/office/drawing/2014/main" id="{C064E658-CC8E-451E-9601-584C6D50CB59}"/>
              </a:ext>
            </a:extLst>
          </p:cNvPr>
          <p:cNvSpPr>
            <a:spLocks noGrp="1"/>
          </p:cNvSpPr>
          <p:nvPr>
            <p:ph type="ctrTitle"/>
          </p:nvPr>
        </p:nvSpPr>
        <p:spPr>
          <a:xfrm>
            <a:off x="678634" y="1973896"/>
            <a:ext cx="7855511" cy="698591"/>
          </a:xfrm>
          <a:prstGeom prst="rect">
            <a:avLst/>
          </a:prstGeom>
        </p:spPr>
        <p:txBody>
          <a:bodyPr anchor="ctr">
            <a:normAutofit/>
          </a:bodyPr>
          <a:lstStyle>
            <a:lvl1pPr algn="l">
              <a:defRPr sz="4000">
                <a:solidFill>
                  <a:schemeClr val="tx1"/>
                </a:solidFill>
              </a:defRPr>
            </a:lvl1pPr>
          </a:lstStyle>
          <a:p>
            <a:r>
              <a:rPr lang="en-US" dirty="0"/>
              <a:t>Click to edit Master title style</a:t>
            </a:r>
            <a:endParaRPr lang="zh-CN" altLang="en-US" dirty="0"/>
          </a:p>
        </p:txBody>
      </p:sp>
      <p:sp>
        <p:nvSpPr>
          <p:cNvPr id="14" name="文本占位符 13">
            <a:extLst>
              <a:ext uri="{FF2B5EF4-FFF2-40B4-BE49-F238E27FC236}">
                <a16:creationId xmlns:a16="http://schemas.microsoft.com/office/drawing/2014/main" id="{5B74BC6D-96C4-4D78-929E-F31A5896E8EA}"/>
              </a:ext>
            </a:extLst>
          </p:cNvPr>
          <p:cNvSpPr>
            <a:spLocks noGrp="1"/>
          </p:cNvSpPr>
          <p:nvPr>
            <p:ph type="body" sz="quarter" idx="10" hasCustomPrompt="1"/>
          </p:nvPr>
        </p:nvSpPr>
        <p:spPr>
          <a:xfrm>
            <a:off x="678634" y="4435795"/>
            <a:ext cx="7855511" cy="296271"/>
          </a:xfrm>
          <a:prstGeom prst="rect">
            <a:avLst/>
          </a:prstGeom>
        </p:spPr>
        <p:txBody>
          <a:bodyPr vert="horz" anchor="ctr">
            <a:noAutofit/>
          </a:bodyPr>
          <a:lstStyle>
            <a:lvl1pPr marL="0" indent="0" algn="l">
              <a:buNone/>
              <a:defRPr sz="1500" b="0">
                <a:solidFill>
                  <a:schemeClr val="tx1"/>
                </a:solidFill>
              </a:defRPr>
            </a:lvl1pPr>
            <a:lvl2pPr marL="457177" indent="0">
              <a:buNone/>
              <a:defRPr/>
            </a:lvl2pPr>
            <a:lvl3pPr marL="914353" indent="0">
              <a:buNone/>
              <a:defRPr/>
            </a:lvl3pPr>
            <a:lvl4pPr marL="1371531" indent="0">
              <a:buNone/>
              <a:defRPr/>
            </a:lvl4pPr>
            <a:lvl5pPr marL="1828709" indent="0">
              <a:buNone/>
              <a:defRPr/>
            </a:lvl5pPr>
          </a:lstStyle>
          <a:p>
            <a:pPr lvl="0"/>
            <a:r>
              <a:rPr lang="en-US" altLang="zh-CN" dirty="0"/>
              <a:t>Signature</a:t>
            </a:r>
          </a:p>
        </p:txBody>
      </p:sp>
      <p:sp>
        <p:nvSpPr>
          <p:cNvPr id="15" name="文本占位符 13">
            <a:extLst>
              <a:ext uri="{FF2B5EF4-FFF2-40B4-BE49-F238E27FC236}">
                <a16:creationId xmlns:a16="http://schemas.microsoft.com/office/drawing/2014/main" id="{B9FF12ED-F5C1-4B73-9B24-E37E219B835C}"/>
              </a:ext>
            </a:extLst>
          </p:cNvPr>
          <p:cNvSpPr>
            <a:spLocks noGrp="1"/>
          </p:cNvSpPr>
          <p:nvPr>
            <p:ph type="body" sz="quarter" idx="11" hasCustomPrompt="1"/>
          </p:nvPr>
        </p:nvSpPr>
        <p:spPr>
          <a:xfrm>
            <a:off x="678634" y="4732066"/>
            <a:ext cx="7855511" cy="296271"/>
          </a:xfrm>
          <a:prstGeom prst="rect">
            <a:avLst/>
          </a:prstGeom>
        </p:spPr>
        <p:txBody>
          <a:bodyPr vert="horz" anchor="ctr">
            <a:noAutofit/>
          </a:bodyPr>
          <a:lstStyle>
            <a:lvl1pPr marL="0" indent="0" algn="l">
              <a:buNone/>
              <a:defRPr sz="1500" b="0">
                <a:solidFill>
                  <a:schemeClr val="tx1"/>
                </a:solidFill>
              </a:defRPr>
            </a:lvl1pPr>
            <a:lvl2pPr marL="457177" indent="0">
              <a:buNone/>
              <a:defRPr/>
            </a:lvl2pPr>
            <a:lvl3pPr marL="914353" indent="0">
              <a:buNone/>
              <a:defRPr/>
            </a:lvl3pPr>
            <a:lvl4pPr marL="1371531" indent="0">
              <a:buNone/>
              <a:defRPr/>
            </a:lvl4pPr>
            <a:lvl5pPr marL="1828709" indent="0">
              <a:buNone/>
              <a:defRPr/>
            </a:lvl5pPr>
          </a:lstStyle>
          <a:p>
            <a:pPr lvl="0"/>
            <a:r>
              <a:rPr lang="en-US" altLang="zh-CN" dirty="0"/>
              <a:t>Date</a:t>
            </a:r>
            <a:endParaRPr lang="zh-CN" altLang="en-US" dirty="0"/>
          </a:p>
        </p:txBody>
      </p:sp>
    </p:spTree>
    <p:extLst>
      <p:ext uri="{BB962C8B-B14F-4D97-AF65-F5344CB8AC3E}">
        <p14:creationId xmlns:p14="http://schemas.microsoft.com/office/powerpoint/2010/main" val="288258688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节标题">
    <p:spTree>
      <p:nvGrpSpPr>
        <p:cNvPr id="1" name=""/>
        <p:cNvGrpSpPr/>
        <p:nvPr/>
      </p:nvGrpSpPr>
      <p:grpSpPr>
        <a:xfrm>
          <a:off x="0" y="0"/>
          <a:ext cx="0" cy="0"/>
          <a:chOff x="0" y="0"/>
          <a:chExt cx="0" cy="0"/>
        </a:xfrm>
      </p:grpSpPr>
      <p:sp>
        <p:nvSpPr>
          <p:cNvPr id="22" name="任意多边形: 形状 21">
            <a:extLst>
              <a:ext uri="{FF2B5EF4-FFF2-40B4-BE49-F238E27FC236}">
                <a16:creationId xmlns:a16="http://schemas.microsoft.com/office/drawing/2014/main" id="{5D346A2C-704F-4453-858C-C63819C43553}"/>
              </a:ext>
            </a:extLst>
          </p:cNvPr>
          <p:cNvSpPr>
            <a:spLocks/>
          </p:cNvSpPr>
          <p:nvPr userDrawn="1"/>
        </p:nvSpPr>
        <p:spPr bwMode="auto">
          <a:xfrm>
            <a:off x="0" y="2603097"/>
            <a:ext cx="8244114" cy="4254903"/>
          </a:xfrm>
          <a:custGeom>
            <a:avLst/>
            <a:gdLst>
              <a:gd name="connsiteX0" fmla="*/ 6264574 w 8244114"/>
              <a:gd name="connsiteY0" fmla="*/ 0 h 4254903"/>
              <a:gd name="connsiteX1" fmla="*/ 8244114 w 8244114"/>
              <a:gd name="connsiteY1" fmla="*/ 4254903 h 4254903"/>
              <a:gd name="connsiteX2" fmla="*/ 0 w 8244114"/>
              <a:gd name="connsiteY2" fmla="*/ 4254903 h 4254903"/>
              <a:gd name="connsiteX3" fmla="*/ 0 w 8244114"/>
              <a:gd name="connsiteY3" fmla="*/ 4084560 h 4254903"/>
            </a:gdLst>
            <a:ahLst/>
            <a:cxnLst>
              <a:cxn ang="0">
                <a:pos x="connsiteX0" y="connsiteY0"/>
              </a:cxn>
              <a:cxn ang="0">
                <a:pos x="connsiteX1" y="connsiteY1"/>
              </a:cxn>
              <a:cxn ang="0">
                <a:pos x="connsiteX2" y="connsiteY2"/>
              </a:cxn>
              <a:cxn ang="0">
                <a:pos x="connsiteX3" y="connsiteY3"/>
              </a:cxn>
            </a:cxnLst>
            <a:rect l="l" t="t" r="r" b="b"/>
            <a:pathLst>
              <a:path w="8244114" h="4254903">
                <a:moveTo>
                  <a:pt x="6264574" y="0"/>
                </a:moveTo>
                <a:lnTo>
                  <a:pt x="8244114" y="4254903"/>
                </a:lnTo>
                <a:lnTo>
                  <a:pt x="0" y="4254903"/>
                </a:lnTo>
                <a:lnTo>
                  <a:pt x="0" y="4084560"/>
                </a:lnTo>
                <a:close/>
              </a:path>
            </a:pathLst>
          </a:custGeom>
          <a:solidFill>
            <a:schemeClr val="bg1">
              <a:lumMod val="85000"/>
              <a:alpha val="53000"/>
            </a:schemeClr>
          </a:solidFill>
          <a:ln>
            <a:noFill/>
          </a:ln>
        </p:spPr>
        <p:txBody>
          <a:bodyPr vert="horz" wrap="square" lIns="91440" tIns="45720" rIns="91440" bIns="45720" numCol="1" anchor="t" anchorCtr="0" compatLnSpc="1">
            <a:prstTxWarp prst="textNoShape">
              <a:avLst/>
            </a:prstTxWarp>
            <a:noAutofit/>
          </a:bodyPr>
          <a:lstStyle/>
          <a:p>
            <a:endParaRPr lang="zh-CN" altLang="en-US"/>
          </a:p>
        </p:txBody>
      </p:sp>
      <p:sp>
        <p:nvSpPr>
          <p:cNvPr id="5" name="标题 1">
            <a:extLst>
              <a:ext uri="{FF2B5EF4-FFF2-40B4-BE49-F238E27FC236}">
                <a16:creationId xmlns:a16="http://schemas.microsoft.com/office/drawing/2014/main" id="{C8060C48-A461-453A-9D45-E99FDDC28ABE}"/>
              </a:ext>
            </a:extLst>
          </p:cNvPr>
          <p:cNvSpPr>
            <a:spLocks noGrp="1"/>
          </p:cNvSpPr>
          <p:nvPr>
            <p:ph type="title"/>
          </p:nvPr>
        </p:nvSpPr>
        <p:spPr>
          <a:xfrm>
            <a:off x="669925" y="1946729"/>
            <a:ext cx="5419185" cy="895350"/>
          </a:xfrm>
          <a:prstGeom prst="rect">
            <a:avLst/>
          </a:prstGeom>
        </p:spPr>
        <p:txBody>
          <a:bodyPr anchor="b">
            <a:normAutofit/>
          </a:bodyPr>
          <a:lstStyle>
            <a:lvl1pPr algn="l">
              <a:defRPr sz="2400" b="1">
                <a:solidFill>
                  <a:schemeClr val="tx1"/>
                </a:solidFill>
              </a:defRPr>
            </a:lvl1pPr>
          </a:lstStyle>
          <a:p>
            <a:r>
              <a:rPr lang="en-US" dirty="0"/>
              <a:t>Click to edit Master title style</a:t>
            </a:r>
            <a:endParaRPr lang="zh-CN" altLang="en-US" dirty="0"/>
          </a:p>
        </p:txBody>
      </p:sp>
      <p:sp>
        <p:nvSpPr>
          <p:cNvPr id="6" name="文本占位符 2">
            <a:extLst>
              <a:ext uri="{FF2B5EF4-FFF2-40B4-BE49-F238E27FC236}">
                <a16:creationId xmlns:a16="http://schemas.microsoft.com/office/drawing/2014/main" id="{076CD225-5172-40B2-9DD9-4D5126BC8966}"/>
              </a:ext>
            </a:extLst>
          </p:cNvPr>
          <p:cNvSpPr>
            <a:spLocks noGrp="1"/>
          </p:cNvSpPr>
          <p:nvPr>
            <p:ph type="body" idx="1"/>
          </p:nvPr>
        </p:nvSpPr>
        <p:spPr>
          <a:xfrm>
            <a:off x="671041" y="2842079"/>
            <a:ext cx="5419185" cy="1015623"/>
          </a:xfrm>
          <a:prstGeom prst="rect">
            <a:avLst/>
          </a:prstGeom>
        </p:spPr>
        <p:txBody>
          <a:bodyPr anchor="t">
            <a:normAutofit/>
          </a:bodyPr>
          <a:lstStyle>
            <a:lvl1pPr marL="0" indent="0" algn="l">
              <a:lnSpc>
                <a:spcPct val="100000"/>
              </a:lnSpc>
              <a:buNone/>
              <a:defRPr sz="1100">
                <a:solidFill>
                  <a:schemeClr val="tx1"/>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dirty="0"/>
              <a:t>Edit Master text styles</a:t>
            </a:r>
          </a:p>
        </p:txBody>
      </p:sp>
      <p:pic>
        <p:nvPicPr>
          <p:cNvPr id="3" name="图片 2">
            <a:extLst>
              <a:ext uri="{FF2B5EF4-FFF2-40B4-BE49-F238E27FC236}">
                <a16:creationId xmlns:a16="http://schemas.microsoft.com/office/drawing/2014/main" id="{A07647D6-3E1E-4E66-B173-B80AAFF540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72122" y="1"/>
            <a:ext cx="9916236" cy="6858000"/>
          </a:xfrm>
          <a:prstGeom prst="rect">
            <a:avLst/>
          </a:prstGeom>
        </p:spPr>
      </p:pic>
    </p:spTree>
    <p:extLst>
      <p:ext uri="{BB962C8B-B14F-4D97-AF65-F5344CB8AC3E}">
        <p14:creationId xmlns:p14="http://schemas.microsoft.com/office/powerpoint/2010/main" val="285333427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3" name="日期占位符 2">
            <a:extLst>
              <a:ext uri="{FF2B5EF4-FFF2-40B4-BE49-F238E27FC236}">
                <a16:creationId xmlns:a16="http://schemas.microsoft.com/office/drawing/2014/main" id="{9888B6D7-9D3F-49D7-BACE-73A9D1149A74}"/>
              </a:ext>
            </a:extLst>
          </p:cNvPr>
          <p:cNvSpPr>
            <a:spLocks noGrp="1"/>
          </p:cNvSpPr>
          <p:nvPr>
            <p:ph type="dt" sz="half" idx="10"/>
          </p:nvPr>
        </p:nvSpPr>
        <p:spPr>
          <a:xfrm>
            <a:off x="5401732" y="6240463"/>
            <a:ext cx="1388536" cy="206381"/>
          </a:xfrm>
          <a:prstGeom prst="rect">
            <a:avLst/>
          </a:prstGeom>
        </p:spPr>
        <p:txBody>
          <a:bodyPr/>
          <a:lstStyle/>
          <a:p>
            <a:fld id="{6489D9C7-5DC6-4263-87FF-7C99F6FB63C3}" type="datetime1">
              <a:rPr lang="zh-CN" altLang="en-US" smtClean="0"/>
              <a:pPr/>
              <a:t>2023/3/6</a:t>
            </a:fld>
            <a:endParaRPr lang="zh-CN" altLang="en-US"/>
          </a:p>
        </p:txBody>
      </p:sp>
      <p:sp>
        <p:nvSpPr>
          <p:cNvPr id="4" name="页脚占位符 3">
            <a:extLst>
              <a:ext uri="{FF2B5EF4-FFF2-40B4-BE49-F238E27FC236}">
                <a16:creationId xmlns:a16="http://schemas.microsoft.com/office/drawing/2014/main" id="{7AC997A4-1DD8-4731-B9FD-42398A20FF85}"/>
              </a:ext>
            </a:extLst>
          </p:cNvPr>
          <p:cNvSpPr>
            <a:spLocks noGrp="1"/>
          </p:cNvSpPr>
          <p:nvPr>
            <p:ph type="ftr" sz="quarter" idx="11"/>
          </p:nvPr>
        </p:nvSpPr>
        <p:spPr>
          <a:xfrm>
            <a:off x="669924" y="6240463"/>
            <a:ext cx="4140201" cy="206381"/>
          </a:xfrm>
          <a:prstGeom prst="rect">
            <a:avLst/>
          </a:prstGeom>
        </p:spPr>
        <p:txBody>
          <a:bodyPr/>
          <a:lstStyle/>
          <a:p>
            <a:r>
              <a:rPr lang="en-US" altLang="zh-CN"/>
              <a:t>www.islide.cc</a:t>
            </a:r>
            <a:endParaRPr lang="zh-CN" altLang="en-US" dirty="0"/>
          </a:p>
        </p:txBody>
      </p:sp>
      <p:sp>
        <p:nvSpPr>
          <p:cNvPr id="5" name="灯片编号占位符 4">
            <a:extLst>
              <a:ext uri="{FF2B5EF4-FFF2-40B4-BE49-F238E27FC236}">
                <a16:creationId xmlns:a16="http://schemas.microsoft.com/office/drawing/2014/main" id="{DBA9825E-1876-42AD-ABCF-E0E100F351CA}"/>
              </a:ext>
            </a:extLst>
          </p:cNvPr>
          <p:cNvSpPr>
            <a:spLocks noGrp="1"/>
          </p:cNvSpPr>
          <p:nvPr>
            <p:ph type="sldNum" sz="quarter" idx="12"/>
          </p:nvPr>
        </p:nvSpPr>
        <p:spPr>
          <a:xfrm>
            <a:off x="8610599" y="6240463"/>
            <a:ext cx="2909888" cy="206381"/>
          </a:xfrm>
          <a:prstGeom prst="rect">
            <a:avLst/>
          </a:prstGeom>
        </p:spPr>
        <p:txBody>
          <a:bodyPr/>
          <a:lstStyle/>
          <a:p>
            <a:fld id="{5DD3DB80-B894-403A-B48E-6FDC1A72010E}" type="slidenum">
              <a:rPr lang="zh-CN" altLang="en-US" smtClean="0"/>
              <a:pPr/>
              <a:t>‹#›</a:t>
            </a:fld>
            <a:endParaRPr lang="zh-CN" altLang="en-US"/>
          </a:p>
        </p:txBody>
      </p:sp>
      <p:sp>
        <p:nvSpPr>
          <p:cNvPr id="6" name="标题 5">
            <a:extLst>
              <a:ext uri="{FF2B5EF4-FFF2-40B4-BE49-F238E27FC236}">
                <a16:creationId xmlns:a16="http://schemas.microsoft.com/office/drawing/2014/main" id="{D124F9DB-C87A-423F-9657-38C7A2901430}"/>
              </a:ext>
            </a:extLst>
          </p:cNvPr>
          <p:cNvSpPr>
            <a:spLocks noGrp="1"/>
          </p:cNvSpPr>
          <p:nvPr>
            <p:ph type="title" hasCustomPrompt="1"/>
          </p:nvPr>
        </p:nvSpPr>
        <p:spPr>
          <a:xfrm>
            <a:off x="669924" y="1"/>
            <a:ext cx="10850563" cy="1028699"/>
          </a:xfrm>
          <a:prstGeom prst="rect">
            <a:avLst/>
          </a:prstGeom>
        </p:spPr>
        <p:txBody>
          <a:bodyPr/>
          <a:lstStyle>
            <a:lvl1pPr>
              <a:defRPr/>
            </a:lvl1pPr>
          </a:lstStyle>
          <a:p>
            <a:r>
              <a:rPr lang="en-US" altLang="zh-CN" dirty="0"/>
              <a:t>Click to edit Master title style</a:t>
            </a:r>
            <a:endParaRPr lang="zh-CN" altLang="en-US" dirty="0"/>
          </a:p>
        </p:txBody>
      </p:sp>
      <p:sp>
        <p:nvSpPr>
          <p:cNvPr id="8" name="内容占位符 7">
            <a:extLst>
              <a:ext uri="{FF2B5EF4-FFF2-40B4-BE49-F238E27FC236}">
                <a16:creationId xmlns:a16="http://schemas.microsoft.com/office/drawing/2014/main" id="{2070191C-4093-409C-8FD5-7369A79637AD}"/>
              </a:ext>
            </a:extLst>
          </p:cNvPr>
          <p:cNvSpPr>
            <a:spLocks noGrp="1"/>
          </p:cNvSpPr>
          <p:nvPr>
            <p:ph sz="quarter" idx="13" hasCustomPrompt="1"/>
          </p:nvPr>
        </p:nvSpPr>
        <p:spPr>
          <a:xfrm>
            <a:off x="669925" y="1130299"/>
            <a:ext cx="10850563" cy="5006975"/>
          </a:xfrm>
          <a:prstGeom prst="rect">
            <a:avLst/>
          </a:prstGeom>
        </p:spPr>
        <p:txBody>
          <a:bodyPr/>
          <a:lstStyle>
            <a:lvl1pPr>
              <a:defRPr/>
            </a:lvl1pPr>
            <a:lvl2pPr>
              <a:defRPr/>
            </a:lvl2pPr>
            <a:lvl3pPr>
              <a:defRPr/>
            </a:lvl3pPr>
            <a:lvl4pPr>
              <a:defRPr/>
            </a:lvl4pPr>
            <a:lvl5pPr>
              <a:defRPr/>
            </a:lvl5pPr>
          </a:lstStyle>
          <a:p>
            <a:pPr lvl="0"/>
            <a:r>
              <a:rPr lang="en-US" altLang="zh-CN" dirty="0"/>
              <a:t>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endParaRPr lang="zh-CN" altLang="en-US" dirty="0"/>
          </a:p>
        </p:txBody>
      </p:sp>
    </p:spTree>
    <p:extLst>
      <p:ext uri="{BB962C8B-B14F-4D97-AF65-F5344CB8AC3E}">
        <p14:creationId xmlns:p14="http://schemas.microsoft.com/office/powerpoint/2010/main" val="1843577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末尾幻灯片">
    <p:spTree>
      <p:nvGrpSpPr>
        <p:cNvPr id="1" name=""/>
        <p:cNvGrpSpPr/>
        <p:nvPr/>
      </p:nvGrpSpPr>
      <p:grpSpPr>
        <a:xfrm>
          <a:off x="0" y="0"/>
          <a:ext cx="0" cy="0"/>
          <a:chOff x="0" y="0"/>
          <a:chExt cx="0" cy="0"/>
        </a:xfrm>
      </p:grpSpPr>
      <p:sp>
        <p:nvSpPr>
          <p:cNvPr id="12" name="任意多边形: 形状 11">
            <a:extLst>
              <a:ext uri="{FF2B5EF4-FFF2-40B4-BE49-F238E27FC236}">
                <a16:creationId xmlns:a16="http://schemas.microsoft.com/office/drawing/2014/main" id="{4B38DF45-13FE-4403-8C58-11E49F3E7E58}"/>
              </a:ext>
            </a:extLst>
          </p:cNvPr>
          <p:cNvSpPr>
            <a:spLocks/>
          </p:cNvSpPr>
          <p:nvPr userDrawn="1"/>
        </p:nvSpPr>
        <p:spPr bwMode="auto">
          <a:xfrm>
            <a:off x="0" y="2603097"/>
            <a:ext cx="8244114" cy="4254903"/>
          </a:xfrm>
          <a:custGeom>
            <a:avLst/>
            <a:gdLst>
              <a:gd name="connsiteX0" fmla="*/ 6264574 w 8244114"/>
              <a:gd name="connsiteY0" fmla="*/ 0 h 4254903"/>
              <a:gd name="connsiteX1" fmla="*/ 8244114 w 8244114"/>
              <a:gd name="connsiteY1" fmla="*/ 4254903 h 4254903"/>
              <a:gd name="connsiteX2" fmla="*/ 0 w 8244114"/>
              <a:gd name="connsiteY2" fmla="*/ 4254903 h 4254903"/>
              <a:gd name="connsiteX3" fmla="*/ 0 w 8244114"/>
              <a:gd name="connsiteY3" fmla="*/ 4084560 h 4254903"/>
            </a:gdLst>
            <a:ahLst/>
            <a:cxnLst>
              <a:cxn ang="0">
                <a:pos x="connsiteX0" y="connsiteY0"/>
              </a:cxn>
              <a:cxn ang="0">
                <a:pos x="connsiteX1" y="connsiteY1"/>
              </a:cxn>
              <a:cxn ang="0">
                <a:pos x="connsiteX2" y="connsiteY2"/>
              </a:cxn>
              <a:cxn ang="0">
                <a:pos x="connsiteX3" y="connsiteY3"/>
              </a:cxn>
            </a:cxnLst>
            <a:rect l="l" t="t" r="r" b="b"/>
            <a:pathLst>
              <a:path w="8244114" h="4254903">
                <a:moveTo>
                  <a:pt x="6264574" y="0"/>
                </a:moveTo>
                <a:lnTo>
                  <a:pt x="8244114" y="4254903"/>
                </a:lnTo>
                <a:lnTo>
                  <a:pt x="0" y="4254903"/>
                </a:lnTo>
                <a:lnTo>
                  <a:pt x="0" y="4084560"/>
                </a:lnTo>
                <a:close/>
              </a:path>
            </a:pathLst>
          </a:custGeom>
          <a:solidFill>
            <a:schemeClr val="bg1">
              <a:lumMod val="85000"/>
              <a:alpha val="53000"/>
            </a:schemeClr>
          </a:solidFill>
          <a:ln>
            <a:noFill/>
          </a:ln>
        </p:spPr>
        <p:txBody>
          <a:bodyPr vert="horz" wrap="square" lIns="91440" tIns="45720" rIns="91440" bIns="45720" numCol="1" anchor="t" anchorCtr="0" compatLnSpc="1">
            <a:prstTxWarp prst="textNoShape">
              <a:avLst/>
            </a:prstTxWarp>
            <a:noAutofit/>
          </a:bodyPr>
          <a:lstStyle/>
          <a:p>
            <a:endParaRPr lang="zh-CN" altLang="en-US"/>
          </a:p>
        </p:txBody>
      </p:sp>
      <p:pic>
        <p:nvPicPr>
          <p:cNvPr id="15" name="图片 14">
            <a:extLst>
              <a:ext uri="{FF2B5EF4-FFF2-40B4-BE49-F238E27FC236}">
                <a16:creationId xmlns:a16="http://schemas.microsoft.com/office/drawing/2014/main" id="{EECB4DC0-9167-4C32-BC09-EB41B783358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8195"/>
          <a:stretch/>
        </p:blipFill>
        <p:spPr>
          <a:xfrm>
            <a:off x="-152400" y="0"/>
            <a:ext cx="9916236" cy="6857999"/>
          </a:xfrm>
          <a:prstGeom prst="rect">
            <a:avLst/>
          </a:prstGeom>
        </p:spPr>
      </p:pic>
      <p:sp>
        <p:nvSpPr>
          <p:cNvPr id="8" name="任意多边形: 形状 7">
            <a:extLst>
              <a:ext uri="{FF2B5EF4-FFF2-40B4-BE49-F238E27FC236}">
                <a16:creationId xmlns:a16="http://schemas.microsoft.com/office/drawing/2014/main" id="{71C6E679-CDA4-4971-85F9-79CB7F5FE801}"/>
              </a:ext>
            </a:extLst>
          </p:cNvPr>
          <p:cNvSpPr>
            <a:spLocks/>
          </p:cNvSpPr>
          <p:nvPr userDrawn="1"/>
        </p:nvSpPr>
        <p:spPr bwMode="auto">
          <a:xfrm>
            <a:off x="1" y="0"/>
            <a:ext cx="6264391" cy="6728755"/>
          </a:xfrm>
          <a:custGeom>
            <a:avLst/>
            <a:gdLst>
              <a:gd name="connsiteX0" fmla="*/ 0 w 6264391"/>
              <a:gd name="connsiteY0" fmla="*/ 0 h 6728755"/>
              <a:gd name="connsiteX1" fmla="*/ 5046400 w 6264391"/>
              <a:gd name="connsiteY1" fmla="*/ 0 h 6728755"/>
              <a:gd name="connsiteX2" fmla="*/ 6264391 w 6264391"/>
              <a:gd name="connsiteY2" fmla="*/ 2616402 h 6728755"/>
              <a:gd name="connsiteX3" fmla="*/ 0 w 6264391"/>
              <a:gd name="connsiteY3" fmla="*/ 6728755 h 6728755"/>
            </a:gdLst>
            <a:ahLst/>
            <a:cxnLst>
              <a:cxn ang="0">
                <a:pos x="connsiteX0" y="connsiteY0"/>
              </a:cxn>
              <a:cxn ang="0">
                <a:pos x="connsiteX1" y="connsiteY1"/>
              </a:cxn>
              <a:cxn ang="0">
                <a:pos x="connsiteX2" y="connsiteY2"/>
              </a:cxn>
              <a:cxn ang="0">
                <a:pos x="connsiteX3" y="connsiteY3"/>
              </a:cxn>
            </a:cxnLst>
            <a:rect l="l" t="t" r="r" b="b"/>
            <a:pathLst>
              <a:path w="6264391" h="6728755">
                <a:moveTo>
                  <a:pt x="0" y="0"/>
                </a:moveTo>
                <a:lnTo>
                  <a:pt x="5046400" y="0"/>
                </a:lnTo>
                <a:lnTo>
                  <a:pt x="6264391" y="2616402"/>
                </a:lnTo>
                <a:lnTo>
                  <a:pt x="0" y="6728755"/>
                </a:lnTo>
                <a:close/>
              </a:path>
            </a:pathLst>
          </a:custGeom>
          <a:solidFill>
            <a:srgbClr val="74C2E9"/>
          </a:solidFill>
          <a:ln>
            <a:noFill/>
          </a:ln>
        </p:spPr>
        <p:txBody>
          <a:bodyPr vert="horz" wrap="square" lIns="91440" tIns="45720" rIns="91440" bIns="45720" numCol="1" anchor="t" anchorCtr="0" compatLnSpc="1">
            <a:prstTxWarp prst="textNoShape">
              <a:avLst/>
            </a:prstTxWarp>
            <a:noAutofit/>
          </a:bodyPr>
          <a:lstStyle/>
          <a:p>
            <a:endParaRPr lang="zh-CN" altLang="en-US" dirty="0"/>
          </a:p>
        </p:txBody>
      </p:sp>
    </p:spTree>
    <p:extLst>
      <p:ext uri="{BB962C8B-B14F-4D97-AF65-F5344CB8AC3E}">
        <p14:creationId xmlns:p14="http://schemas.microsoft.com/office/powerpoint/2010/main" val="2378658405"/>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B6FB850-53B7-4645-A7AC-8A29B37F6C48}"/>
              </a:ext>
            </a:extLst>
          </p:cNvPr>
          <p:cNvSpPr>
            <a:spLocks noGrp="1"/>
          </p:cNvSpPr>
          <p:nvPr>
            <p:ph type="title" hasCustomPrompt="1"/>
          </p:nvPr>
        </p:nvSpPr>
        <p:spPr>
          <a:xfrm>
            <a:off x="669924" y="1"/>
            <a:ext cx="10850563" cy="1028699"/>
          </a:xfrm>
          <a:prstGeom prst="rect">
            <a:avLst/>
          </a:prstGeom>
        </p:spPr>
        <p:txBody>
          <a:bodyPr/>
          <a:lstStyle>
            <a:lvl1pPr>
              <a:defRPr/>
            </a:lvl1pPr>
          </a:lstStyle>
          <a:p>
            <a:r>
              <a:rPr lang="en-US" altLang="zh-CN" dirty="0"/>
              <a:t>Click to edit Master title style</a:t>
            </a:r>
            <a:endParaRPr lang="en-US" dirty="0"/>
          </a:p>
        </p:txBody>
      </p:sp>
      <p:sp>
        <p:nvSpPr>
          <p:cNvPr id="10" name="Date Placeholder 2">
            <a:extLst>
              <a:ext uri="{FF2B5EF4-FFF2-40B4-BE49-F238E27FC236}">
                <a16:creationId xmlns:a16="http://schemas.microsoft.com/office/drawing/2014/main" id="{19061D57-5A74-4F47-B08F-71AD168CCE1C}"/>
              </a:ext>
            </a:extLst>
          </p:cNvPr>
          <p:cNvSpPr>
            <a:spLocks noGrp="1"/>
          </p:cNvSpPr>
          <p:nvPr>
            <p:ph type="dt" sz="half" idx="10"/>
          </p:nvPr>
        </p:nvSpPr>
        <p:spPr>
          <a:xfrm>
            <a:off x="5401732" y="6240463"/>
            <a:ext cx="1388536" cy="206381"/>
          </a:xfrm>
          <a:prstGeom prst="rect">
            <a:avLst/>
          </a:prstGeom>
        </p:spPr>
        <p:txBody>
          <a:bodyPr/>
          <a:lstStyle/>
          <a:p>
            <a:fld id="{6489D9C7-5DC6-4263-87FF-7C99F6FB63C3}" type="datetime1">
              <a:rPr lang="zh-CN" altLang="en-US" smtClean="0"/>
              <a:pPr/>
              <a:t>2023/3/6</a:t>
            </a:fld>
            <a:endParaRPr lang="zh-CN" altLang="en-US" dirty="0"/>
          </a:p>
        </p:txBody>
      </p:sp>
      <p:sp>
        <p:nvSpPr>
          <p:cNvPr id="11" name="Footer Placeholder 3">
            <a:extLst>
              <a:ext uri="{FF2B5EF4-FFF2-40B4-BE49-F238E27FC236}">
                <a16:creationId xmlns:a16="http://schemas.microsoft.com/office/drawing/2014/main" id="{B763EB53-D46C-4A86-A568-4D5DBAC3AA61}"/>
              </a:ext>
            </a:extLst>
          </p:cNvPr>
          <p:cNvSpPr>
            <a:spLocks noGrp="1"/>
          </p:cNvSpPr>
          <p:nvPr>
            <p:ph type="ftr" sz="quarter" idx="11"/>
          </p:nvPr>
        </p:nvSpPr>
        <p:spPr>
          <a:xfrm>
            <a:off x="669924" y="6240463"/>
            <a:ext cx="4140201" cy="206381"/>
          </a:xfrm>
          <a:prstGeom prst="rect">
            <a:avLst/>
          </a:prstGeom>
        </p:spPr>
        <p:txBody>
          <a:bodyPr/>
          <a:lstStyle/>
          <a:p>
            <a:r>
              <a:rPr lang="en-US" altLang="zh-CN" dirty="0"/>
              <a:t>www.islide.cc</a:t>
            </a:r>
            <a:endParaRPr lang="zh-CN" altLang="en-US" dirty="0"/>
          </a:p>
        </p:txBody>
      </p:sp>
      <p:sp>
        <p:nvSpPr>
          <p:cNvPr id="12" name="Slide Number Placeholder 4">
            <a:extLst>
              <a:ext uri="{FF2B5EF4-FFF2-40B4-BE49-F238E27FC236}">
                <a16:creationId xmlns:a16="http://schemas.microsoft.com/office/drawing/2014/main" id="{EF30C3A0-704B-422C-9024-5F8404716E59}"/>
              </a:ext>
            </a:extLst>
          </p:cNvPr>
          <p:cNvSpPr>
            <a:spLocks noGrp="1"/>
          </p:cNvSpPr>
          <p:nvPr>
            <p:ph type="sldNum" sz="quarter" idx="12"/>
          </p:nvPr>
        </p:nvSpPr>
        <p:spPr>
          <a:xfrm>
            <a:off x="8610599" y="6240463"/>
            <a:ext cx="2909888" cy="206381"/>
          </a:xfrm>
          <a:prstGeom prst="rect">
            <a:avLst/>
          </a:prstGeom>
        </p:spPr>
        <p:txBody>
          <a:bodyPr/>
          <a:lstStyle/>
          <a:p>
            <a:fld id="{5DD3DB80-B894-403A-B48E-6FDC1A72010E}" type="slidenum">
              <a:rPr lang="zh-CN" altLang="en-US" smtClean="0"/>
              <a:pPr/>
              <a:t>‹#›</a:t>
            </a:fld>
            <a:endParaRPr lang="zh-CN" altLang="en-US" dirty="0"/>
          </a:p>
        </p:txBody>
      </p:sp>
    </p:spTree>
    <p:extLst>
      <p:ext uri="{BB962C8B-B14F-4D97-AF65-F5344CB8AC3E}">
        <p14:creationId xmlns:p14="http://schemas.microsoft.com/office/powerpoint/2010/main" val="758174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7728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73A82B26-EB14-4084-8E20-DE69E695BDB6}"/>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99593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Only" preserve="1">
  <p:cSld name="1_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lvl1pPr>
              <a:defRPr/>
            </a:lvl1pPr>
          </a:lstStyle>
          <a:p>
            <a:r>
              <a:rPr lang="en-US" altLang="zh-CN" dirty="0"/>
              <a:t>Click to edit Master title style</a:t>
            </a:r>
            <a:endParaRPr lang="zh-CN" altLang="en-US" dirty="0"/>
          </a:p>
        </p:txBody>
      </p:sp>
      <p:sp>
        <p:nvSpPr>
          <p:cNvPr id="3" name="日期占位符 2"/>
          <p:cNvSpPr>
            <a:spLocks noGrp="1"/>
          </p:cNvSpPr>
          <p:nvPr>
            <p:ph type="dt" sz="half" idx="10"/>
          </p:nvPr>
        </p:nvSpPr>
        <p:spPr/>
        <p:txBody>
          <a:bodyPr/>
          <a:lstStyle/>
          <a:p>
            <a:fld id="{6489D9C7-5DC6-4263-87FF-7C99F6FB63C3}" type="datetime1">
              <a:rPr lang="zh-CN" altLang="en-US" smtClean="0"/>
              <a:pPr/>
              <a:t>2023/3/6</a:t>
            </a:fld>
            <a:endParaRPr lang="zh-CN" altLang="en-US"/>
          </a:p>
        </p:txBody>
      </p:sp>
      <p:sp>
        <p:nvSpPr>
          <p:cNvPr id="4" name="页脚占位符 3"/>
          <p:cNvSpPr>
            <a:spLocks noGrp="1"/>
          </p:cNvSpPr>
          <p:nvPr>
            <p:ph type="ftr" sz="quarter" idx="11"/>
          </p:nvPr>
        </p:nvSpPr>
        <p:spPr/>
        <p:txBody>
          <a:bodyPr/>
          <a:lstStyle/>
          <a:p>
            <a:r>
              <a:rPr lang="en-US" altLang="zh-CN"/>
              <a:t>www.islide.cc</a:t>
            </a:r>
            <a:endParaRPr lang="zh-CN" altLang="en-US" dirty="0"/>
          </a:p>
        </p:txBody>
      </p:sp>
      <p:sp>
        <p:nvSpPr>
          <p:cNvPr id="5" name="灯片编号占位符 4"/>
          <p:cNvSpPr>
            <a:spLocks noGrp="1"/>
          </p:cNvSpPr>
          <p:nvPr>
            <p:ph type="sldNum" sz="quarter" idx="12"/>
          </p:nvPr>
        </p:nvSpPr>
        <p:spPr/>
        <p:txBody>
          <a:bodyPr/>
          <a:lstStyle/>
          <a:p>
            <a:fld id="{5DD3DB80-B894-403A-B48E-6FDC1A72010E}" type="slidenum">
              <a:rPr lang="zh-CN" altLang="en-US" smtClean="0"/>
              <a:pPr/>
              <a:t>‹#›</a:t>
            </a:fld>
            <a:endParaRPr lang="zh-CN" altLang="en-US"/>
          </a:p>
        </p:txBody>
      </p:sp>
    </p:spTree>
    <p:extLst>
      <p:ext uri="{BB962C8B-B14F-4D97-AF65-F5344CB8AC3E}">
        <p14:creationId xmlns:p14="http://schemas.microsoft.com/office/powerpoint/2010/main" val="3909255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标题占位符 1">
            <a:extLst>
              <a:ext uri="{FF2B5EF4-FFF2-40B4-BE49-F238E27FC236}">
                <a16:creationId xmlns:a16="http://schemas.microsoft.com/office/drawing/2014/main" id="{5D3882ED-D1FA-4EF6-82F2-D2B0405AB108}"/>
              </a:ext>
            </a:extLst>
          </p:cNvPr>
          <p:cNvSpPr>
            <a:spLocks noGrp="1"/>
          </p:cNvSpPr>
          <p:nvPr>
            <p:ph type="title"/>
          </p:nvPr>
        </p:nvSpPr>
        <p:spPr>
          <a:xfrm>
            <a:off x="669924" y="1"/>
            <a:ext cx="10850563" cy="1028699"/>
          </a:xfrm>
          <a:prstGeom prst="rect">
            <a:avLst/>
          </a:prstGeom>
        </p:spPr>
        <p:txBody>
          <a:bodyPr vert="horz" lIns="91440" tIns="45720" rIns="91440" bIns="45720" rtlCol="0" anchor="b">
            <a:normAutofit/>
          </a:bodyPr>
          <a:lstStyle/>
          <a:p>
            <a:r>
              <a:rPr lang="en-US" altLang="zh-CN" dirty="0"/>
              <a:t>Click to edit Master title style</a:t>
            </a:r>
            <a:endParaRPr lang="zh-CN" altLang="en-US" dirty="0"/>
          </a:p>
        </p:txBody>
      </p:sp>
      <p:sp>
        <p:nvSpPr>
          <p:cNvPr id="9" name="文本占位符 2">
            <a:extLst>
              <a:ext uri="{FF2B5EF4-FFF2-40B4-BE49-F238E27FC236}">
                <a16:creationId xmlns:a16="http://schemas.microsoft.com/office/drawing/2014/main" id="{B5EE3A7E-507D-488E-89C6-6B38D2936F79}"/>
              </a:ext>
            </a:extLst>
          </p:cNvPr>
          <p:cNvSpPr>
            <a:spLocks noGrp="1"/>
          </p:cNvSpPr>
          <p:nvPr>
            <p:ph type="body" idx="1"/>
          </p:nvPr>
        </p:nvSpPr>
        <p:spPr>
          <a:xfrm>
            <a:off x="669924" y="1123950"/>
            <a:ext cx="10850563" cy="5019675"/>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zh-CN" altLang="en-US" dirty="0"/>
          </a:p>
        </p:txBody>
      </p:sp>
      <p:cxnSp>
        <p:nvCxnSpPr>
          <p:cNvPr id="10" name="直接连接符 9">
            <a:extLst>
              <a:ext uri="{FF2B5EF4-FFF2-40B4-BE49-F238E27FC236}">
                <a16:creationId xmlns:a16="http://schemas.microsoft.com/office/drawing/2014/main" id="{7D0BEC03-DC1E-4701-9F25-EE669CA231A4}"/>
              </a:ext>
            </a:extLst>
          </p:cNvPr>
          <p:cNvCxnSpPr/>
          <p:nvPr userDrawn="1"/>
        </p:nvCxnSpPr>
        <p:spPr>
          <a:xfrm>
            <a:off x="669924" y="1028700"/>
            <a:ext cx="10850563"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日期占位符 3">
            <a:extLst>
              <a:ext uri="{FF2B5EF4-FFF2-40B4-BE49-F238E27FC236}">
                <a16:creationId xmlns:a16="http://schemas.microsoft.com/office/drawing/2014/main" id="{7E79CC03-0CC0-4C54-8B4F-0FEB34F4E55A}"/>
              </a:ext>
            </a:extLst>
          </p:cNvPr>
          <p:cNvSpPr>
            <a:spLocks noGrp="1"/>
          </p:cNvSpPr>
          <p:nvPr>
            <p:ph type="dt" sz="half" idx="2"/>
          </p:nvPr>
        </p:nvSpPr>
        <p:spPr>
          <a:xfrm>
            <a:off x="5401732" y="6240463"/>
            <a:ext cx="1388536" cy="206381"/>
          </a:xfrm>
          <a:prstGeom prst="rect">
            <a:avLst/>
          </a:prstGeom>
        </p:spPr>
        <p:txBody>
          <a:bodyPr vert="horz" lIns="91440" tIns="45720" rIns="91440" bIns="45720" rtlCol="0" anchor="ctr"/>
          <a:lstStyle>
            <a:lvl1pPr algn="ctr">
              <a:defRPr sz="1000">
                <a:solidFill>
                  <a:schemeClr val="tx1">
                    <a:lumMod val="50000"/>
                    <a:lumOff val="50000"/>
                  </a:schemeClr>
                </a:solidFill>
              </a:defRPr>
            </a:lvl1pPr>
          </a:lstStyle>
          <a:p>
            <a:fld id="{6489D9C7-5DC6-4263-87FF-7C99F6FB63C3}" type="datetime1">
              <a:rPr lang="zh-CN" altLang="en-US" smtClean="0"/>
              <a:pPr/>
              <a:t>2023/3/6</a:t>
            </a:fld>
            <a:endParaRPr lang="zh-CN" altLang="en-US"/>
          </a:p>
        </p:txBody>
      </p:sp>
      <p:sp>
        <p:nvSpPr>
          <p:cNvPr id="12" name="页脚占位符 4">
            <a:extLst>
              <a:ext uri="{FF2B5EF4-FFF2-40B4-BE49-F238E27FC236}">
                <a16:creationId xmlns:a16="http://schemas.microsoft.com/office/drawing/2014/main" id="{33BFFB03-0E00-4207-A239-95266D92C04A}"/>
              </a:ext>
            </a:extLst>
          </p:cNvPr>
          <p:cNvSpPr>
            <a:spLocks noGrp="1"/>
          </p:cNvSpPr>
          <p:nvPr>
            <p:ph type="ftr" sz="quarter" idx="3"/>
          </p:nvPr>
        </p:nvSpPr>
        <p:spPr>
          <a:xfrm>
            <a:off x="669924" y="6240463"/>
            <a:ext cx="4140201" cy="206381"/>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r>
              <a:rPr lang="en-US" altLang="zh-CN" dirty="0"/>
              <a:t>www.islide.cc</a:t>
            </a:r>
            <a:endParaRPr lang="zh-CN" altLang="en-US" dirty="0"/>
          </a:p>
        </p:txBody>
      </p:sp>
      <p:sp>
        <p:nvSpPr>
          <p:cNvPr id="13" name="灯片编号占位符 5">
            <a:extLst>
              <a:ext uri="{FF2B5EF4-FFF2-40B4-BE49-F238E27FC236}">
                <a16:creationId xmlns:a16="http://schemas.microsoft.com/office/drawing/2014/main" id="{523C6A8A-980C-4235-A5A4-E6CEA148EC16}"/>
              </a:ext>
            </a:extLst>
          </p:cNvPr>
          <p:cNvSpPr>
            <a:spLocks noGrp="1"/>
          </p:cNvSpPr>
          <p:nvPr>
            <p:ph type="sldNum" sz="quarter" idx="4"/>
          </p:nvPr>
        </p:nvSpPr>
        <p:spPr>
          <a:xfrm>
            <a:off x="8610599" y="6240463"/>
            <a:ext cx="2909888" cy="206381"/>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5DD3DB80-B894-403A-B48E-6FDC1A72010E}" type="slidenum">
              <a:rPr lang="zh-CN" altLang="en-US" smtClean="0"/>
              <a:pPr/>
              <a:t>‹#›</a:t>
            </a:fld>
            <a:endParaRPr lang="zh-CN" altLang="en-US"/>
          </a:p>
        </p:txBody>
      </p:sp>
    </p:spTree>
    <p:extLst>
      <p:ext uri="{BB962C8B-B14F-4D97-AF65-F5344CB8AC3E}">
        <p14:creationId xmlns:p14="http://schemas.microsoft.com/office/powerpoint/2010/main" val="3784027784"/>
      </p:ext>
    </p:extLst>
  </p:cSld>
  <p:clrMap bg1="lt1" tx1="dk1" bg2="lt2" tx2="dk2" accent1="accent1" accent2="accent2" accent3="accent3" accent4="accent4" accent5="accent5" accent6="accent6" hlink="hlink" folHlink="folHlink"/>
  <p:sldLayoutIdLst>
    <p:sldLayoutId id="2147483660" r:id="rId1"/>
    <p:sldLayoutId id="2147483651" r:id="rId2"/>
    <p:sldLayoutId id="2147483662" r:id="rId3"/>
    <p:sldLayoutId id="2147483661" r:id="rId4"/>
    <p:sldLayoutId id="2147483654" r:id="rId5"/>
    <p:sldLayoutId id="2147483655" r:id="rId6"/>
    <p:sldLayoutId id="2147483664" r:id="rId7"/>
    <p:sldLayoutId id="2147483663" r:id="rId8"/>
  </p:sldLayoutIdLst>
  <p:hf hdr="0" dt="0"/>
  <p:txStyles>
    <p:titleStyle>
      <a:lvl1pPr algn="l" defTabSz="914354"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22" userDrawn="1">
          <p15:clr>
            <a:srgbClr val="F26B43"/>
          </p15:clr>
        </p15:guide>
        <p15:guide id="2" pos="7257" userDrawn="1">
          <p15:clr>
            <a:srgbClr val="F26B43"/>
          </p15:clr>
        </p15:guide>
        <p15:guide id="3" orient="horz" pos="648" userDrawn="1">
          <p15:clr>
            <a:srgbClr val="F26B43"/>
          </p15:clr>
        </p15:guide>
        <p15:guide id="4" orient="horz" pos="712" userDrawn="1">
          <p15:clr>
            <a:srgbClr val="F26B43"/>
          </p15:clr>
        </p15:guide>
        <p15:guide id="5" orient="horz" pos="3931" userDrawn="1">
          <p15:clr>
            <a:srgbClr val="F26B43"/>
          </p15:clr>
        </p15:guide>
        <p15:guide id="6" orient="horz" pos="386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E7EE211-08B3-4B82-A85A-09119940A679}"/>
              </a:ext>
            </a:extLst>
          </p:cNvPr>
          <p:cNvSpPr/>
          <p:nvPr/>
        </p:nvSpPr>
        <p:spPr>
          <a:xfrm>
            <a:off x="6785811" y="2157663"/>
            <a:ext cx="4827740" cy="588976"/>
          </a:xfrm>
          <a:prstGeom prst="rect">
            <a:avLst/>
          </a:prstGeom>
          <a:solidFill>
            <a:srgbClr val="C5A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形状 7">
            <a:extLst>
              <a:ext uri="{FF2B5EF4-FFF2-40B4-BE49-F238E27FC236}">
                <a16:creationId xmlns:a16="http://schemas.microsoft.com/office/drawing/2014/main" id="{BBC00F30-7D9B-4763-81C4-B196C1904382}"/>
              </a:ext>
            </a:extLst>
          </p:cNvPr>
          <p:cNvSpPr>
            <a:spLocks/>
          </p:cNvSpPr>
          <p:nvPr/>
        </p:nvSpPr>
        <p:spPr bwMode="auto">
          <a:xfrm>
            <a:off x="1" y="0"/>
            <a:ext cx="6264391" cy="6728755"/>
          </a:xfrm>
          <a:custGeom>
            <a:avLst/>
            <a:gdLst>
              <a:gd name="connsiteX0" fmla="*/ 0 w 6264391"/>
              <a:gd name="connsiteY0" fmla="*/ 0 h 6728755"/>
              <a:gd name="connsiteX1" fmla="*/ 5046400 w 6264391"/>
              <a:gd name="connsiteY1" fmla="*/ 0 h 6728755"/>
              <a:gd name="connsiteX2" fmla="*/ 6264391 w 6264391"/>
              <a:gd name="connsiteY2" fmla="*/ 2616402 h 6728755"/>
              <a:gd name="connsiteX3" fmla="*/ 0 w 6264391"/>
              <a:gd name="connsiteY3" fmla="*/ 6728755 h 6728755"/>
            </a:gdLst>
            <a:ahLst/>
            <a:cxnLst>
              <a:cxn ang="0">
                <a:pos x="connsiteX0" y="connsiteY0"/>
              </a:cxn>
              <a:cxn ang="0">
                <a:pos x="connsiteX1" y="connsiteY1"/>
              </a:cxn>
              <a:cxn ang="0">
                <a:pos x="connsiteX2" y="connsiteY2"/>
              </a:cxn>
              <a:cxn ang="0">
                <a:pos x="connsiteX3" y="connsiteY3"/>
              </a:cxn>
            </a:cxnLst>
            <a:rect l="l" t="t" r="r" b="b"/>
            <a:pathLst>
              <a:path w="6264391" h="6728755">
                <a:moveTo>
                  <a:pt x="0" y="0"/>
                </a:moveTo>
                <a:lnTo>
                  <a:pt x="5046400" y="0"/>
                </a:lnTo>
                <a:lnTo>
                  <a:pt x="6264391" y="2616402"/>
                </a:lnTo>
                <a:lnTo>
                  <a:pt x="0" y="6728755"/>
                </a:lnTo>
                <a:close/>
              </a:path>
            </a:pathLst>
          </a:custGeom>
          <a:blipFill>
            <a:blip r:embed="rId2"/>
            <a:stretch>
              <a:fillRect l="-53328" r="-53111"/>
            </a:stretch>
          </a:blipFill>
          <a:ln>
            <a:noFill/>
          </a:ln>
        </p:spPr>
        <p:txBody>
          <a:bodyPr vert="horz" wrap="square" lIns="91440" tIns="45720" rIns="91440" bIns="45720" numCol="1" anchor="t" anchorCtr="0" compatLnSpc="1">
            <a:prstTxWarp prst="textNoShape">
              <a:avLst/>
            </a:prstTxWarp>
            <a:noAutofit/>
          </a:bodyPr>
          <a:lstStyle/>
          <a:p>
            <a:endParaRPr lang="zh-CN" altLang="en-US"/>
          </a:p>
        </p:txBody>
      </p:sp>
      <p:sp>
        <p:nvSpPr>
          <p:cNvPr id="13" name="标题 4">
            <a:extLst>
              <a:ext uri="{FF2B5EF4-FFF2-40B4-BE49-F238E27FC236}">
                <a16:creationId xmlns:a16="http://schemas.microsoft.com/office/drawing/2014/main" id="{D1B91860-9736-4FE7-88DF-773F7E8353D0}"/>
              </a:ext>
            </a:extLst>
          </p:cNvPr>
          <p:cNvSpPr>
            <a:spLocks noGrp="1"/>
          </p:cNvSpPr>
          <p:nvPr>
            <p:ph type="title"/>
          </p:nvPr>
        </p:nvSpPr>
        <p:spPr>
          <a:xfrm>
            <a:off x="7192116" y="2125577"/>
            <a:ext cx="4005274" cy="588978"/>
          </a:xfrm>
        </p:spPr>
        <p:txBody>
          <a:bodyPr>
            <a:normAutofit/>
          </a:bodyPr>
          <a:lstStyle/>
          <a:p>
            <a:pPr algn="dist"/>
            <a:r>
              <a:rPr lang="en-US" altLang="zh-CN" sz="2800" b="0" dirty="0">
                <a:solidFill>
                  <a:schemeClr val="bg1"/>
                </a:solidFill>
                <a:latin typeface="Impact" panose="020B0806030902050204" pitchFamily="34" charset="0"/>
              </a:rPr>
              <a:t>We are better together  </a:t>
            </a:r>
            <a:endParaRPr lang="zh-CN" altLang="en-US" sz="2800" dirty="0">
              <a:solidFill>
                <a:schemeClr val="bg1"/>
              </a:solidFill>
              <a:latin typeface="Impact" panose="020B0806030902050204" pitchFamily="34" charset="0"/>
            </a:endParaRPr>
          </a:p>
        </p:txBody>
      </p:sp>
      <p:sp>
        <p:nvSpPr>
          <p:cNvPr id="14" name="文本占位符 5">
            <a:extLst>
              <a:ext uri="{FF2B5EF4-FFF2-40B4-BE49-F238E27FC236}">
                <a16:creationId xmlns:a16="http://schemas.microsoft.com/office/drawing/2014/main" id="{2D873835-AF17-43D7-AD4C-4679E7E5F6D9}"/>
              </a:ext>
            </a:extLst>
          </p:cNvPr>
          <p:cNvSpPr>
            <a:spLocks noGrp="1"/>
          </p:cNvSpPr>
          <p:nvPr>
            <p:ph type="body" idx="1"/>
          </p:nvPr>
        </p:nvSpPr>
        <p:spPr>
          <a:xfrm>
            <a:off x="6866022" y="2827940"/>
            <a:ext cx="4827740" cy="774483"/>
          </a:xfrm>
        </p:spPr>
        <p:txBody>
          <a:bodyPr>
            <a:normAutofit/>
          </a:bodyPr>
          <a:lstStyle/>
          <a:p>
            <a:pPr lvl="0"/>
            <a:r>
              <a:rPr lang="en-US" altLang="zh-CN" sz="1400" b="1" dirty="0">
                <a:solidFill>
                  <a:srgbClr val="455B85"/>
                </a:solidFill>
              </a:rPr>
              <a:t>Panelist -Better Together: The Power of Global Library Connections</a:t>
            </a:r>
          </a:p>
          <a:p>
            <a:pPr lvl="0"/>
            <a:endParaRPr lang="en-US" altLang="zh-CN" sz="1200" b="1" dirty="0">
              <a:solidFill>
                <a:srgbClr val="455B85"/>
              </a:solidFill>
            </a:endParaRPr>
          </a:p>
          <a:p>
            <a:pPr lvl="0"/>
            <a:endParaRPr lang="en-US" altLang="zh-CN" sz="1200" b="1" dirty="0">
              <a:solidFill>
                <a:srgbClr val="455B85"/>
              </a:solidFill>
            </a:endParaRPr>
          </a:p>
          <a:p>
            <a:pPr lvl="0"/>
            <a:endParaRPr lang="en-US" altLang="zh-CN" sz="1200" b="1" dirty="0">
              <a:solidFill>
                <a:srgbClr val="455B85"/>
              </a:solidFill>
            </a:endParaRPr>
          </a:p>
          <a:p>
            <a:pPr lvl="0"/>
            <a:endParaRPr lang="en-US" altLang="zh-CN" sz="1200" b="1" dirty="0">
              <a:solidFill>
                <a:srgbClr val="455B85"/>
              </a:solidFill>
            </a:endParaRPr>
          </a:p>
          <a:p>
            <a:pPr lvl="0"/>
            <a:endParaRPr lang="zh-CN" altLang="en-US" sz="1200" dirty="0">
              <a:solidFill>
                <a:srgbClr val="455B85"/>
              </a:solidFill>
            </a:endParaRPr>
          </a:p>
        </p:txBody>
      </p:sp>
      <p:sp>
        <p:nvSpPr>
          <p:cNvPr id="9" name="文本框 76">
            <a:extLst>
              <a:ext uri="{FF2B5EF4-FFF2-40B4-BE49-F238E27FC236}">
                <a16:creationId xmlns:a16="http://schemas.microsoft.com/office/drawing/2014/main" id="{72801008-B016-486C-A3CB-6441A231EBCE}"/>
              </a:ext>
            </a:extLst>
          </p:cNvPr>
          <p:cNvSpPr txBox="1"/>
          <p:nvPr/>
        </p:nvSpPr>
        <p:spPr>
          <a:xfrm rot="19586308">
            <a:off x="2491636" y="4278263"/>
            <a:ext cx="2938759" cy="1365312"/>
          </a:xfrm>
          <a:prstGeom prst="rect">
            <a:avLst/>
          </a:prstGeom>
          <a:noFill/>
        </p:spPr>
        <p:txBody>
          <a:bodyPr wrap="none" numCol="1" rtlCol="0">
            <a:prstTxWarp prst="textPlain">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600" b="1" dirty="0">
                <a:solidFill>
                  <a:srgbClr val="C5A75F"/>
                </a:solidFill>
                <a:latin typeface="Impact" panose="020B0806030902050204" pitchFamily="34" charset="0"/>
              </a:rPr>
              <a:t>2023</a:t>
            </a:r>
            <a:endParaRPr lang="zh-CN" altLang="en-US" sz="16600" b="1" dirty="0">
              <a:solidFill>
                <a:srgbClr val="C5A75F"/>
              </a:solidFill>
              <a:latin typeface="Impact" panose="020B0806030902050204" pitchFamily="34" charset="0"/>
            </a:endParaRPr>
          </a:p>
        </p:txBody>
      </p:sp>
      <p:pic>
        <p:nvPicPr>
          <p:cNvPr id="3" name="图片 2">
            <a:extLst>
              <a:ext uri="{FF2B5EF4-FFF2-40B4-BE49-F238E27FC236}">
                <a16:creationId xmlns:a16="http://schemas.microsoft.com/office/drawing/2014/main" id="{0A5E7029-EB04-4FE3-A263-C9DB024657BF}"/>
              </a:ext>
            </a:extLst>
          </p:cNvPr>
          <p:cNvPicPr>
            <a:picLocks noChangeAspect="1"/>
          </p:cNvPicPr>
          <p:nvPr/>
        </p:nvPicPr>
        <p:blipFill rotWithShape="1">
          <a:blip r:embed="rId3">
            <a:extLst>
              <a:ext uri="{28A0092B-C50C-407E-A947-70E740481C1C}">
                <a14:useLocalDpi xmlns:a14="http://schemas.microsoft.com/office/drawing/2010/main" val="0"/>
              </a:ext>
            </a:extLst>
          </a:blip>
          <a:srcRect l="-1" r="-3061" b="-10419"/>
          <a:stretch/>
        </p:blipFill>
        <p:spPr>
          <a:xfrm>
            <a:off x="9555149" y="325354"/>
            <a:ext cx="2138613" cy="350921"/>
          </a:xfrm>
          <a:prstGeom prst="rect">
            <a:avLst/>
          </a:prstGeom>
        </p:spPr>
      </p:pic>
      <p:sp>
        <p:nvSpPr>
          <p:cNvPr id="10" name="文本框 9">
            <a:extLst>
              <a:ext uri="{FF2B5EF4-FFF2-40B4-BE49-F238E27FC236}">
                <a16:creationId xmlns:a16="http://schemas.microsoft.com/office/drawing/2014/main" id="{43EA5C95-515B-48ED-9A73-BBCB0812D3A5}"/>
              </a:ext>
            </a:extLst>
          </p:cNvPr>
          <p:cNvSpPr txBox="1"/>
          <p:nvPr/>
        </p:nvSpPr>
        <p:spPr>
          <a:xfrm>
            <a:off x="8151663" y="5355504"/>
            <a:ext cx="3686914" cy="461665"/>
          </a:xfrm>
          <a:prstGeom prst="rect">
            <a:avLst/>
          </a:prstGeom>
          <a:noFill/>
        </p:spPr>
        <p:txBody>
          <a:bodyPr wrap="square">
            <a:spAutoFit/>
          </a:bodyPr>
          <a:lstStyle/>
          <a:p>
            <a:pPr lvl="0" algn="ctr"/>
            <a:r>
              <a:rPr lang="en-US" altLang="zh-CN" sz="1200" dirty="0">
                <a:solidFill>
                  <a:srgbClr val="455B85"/>
                </a:solidFill>
              </a:rPr>
              <a:t>China  University of Mining and Technology  Library</a:t>
            </a:r>
          </a:p>
          <a:p>
            <a:pPr lvl="0" algn="ctr"/>
            <a:r>
              <a:rPr lang="en-US" altLang="zh-CN" sz="1200" dirty="0">
                <a:solidFill>
                  <a:srgbClr val="455B85"/>
                </a:solidFill>
              </a:rPr>
              <a:t>Xu Shujuan </a:t>
            </a:r>
          </a:p>
        </p:txBody>
      </p:sp>
    </p:spTree>
    <p:extLst>
      <p:ext uri="{BB962C8B-B14F-4D97-AF65-F5344CB8AC3E}">
        <p14:creationId xmlns:p14="http://schemas.microsoft.com/office/powerpoint/2010/main" val="2371597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2EFB5B5-C84E-42D8-A6DD-25499B644952}"/>
              </a:ext>
            </a:extLst>
          </p:cNvPr>
          <p:cNvSpPr>
            <a:spLocks noGrp="1"/>
          </p:cNvSpPr>
          <p:nvPr>
            <p:ph type="title"/>
          </p:nvPr>
        </p:nvSpPr>
        <p:spPr>
          <a:xfrm>
            <a:off x="961144" y="523596"/>
            <a:ext cx="10850563" cy="1028699"/>
          </a:xfrm>
        </p:spPr>
        <p:txBody>
          <a:bodyPr/>
          <a:lstStyle/>
          <a:p>
            <a:r>
              <a:rPr lang="en-US" altLang="zh-CN" dirty="0">
                <a:solidFill>
                  <a:srgbClr val="455B85"/>
                </a:solidFill>
              </a:rPr>
              <a:t>what I did and what I gained </a:t>
            </a:r>
            <a:endParaRPr lang="zh-CN" altLang="en-US" dirty="0">
              <a:solidFill>
                <a:srgbClr val="455B85"/>
              </a:solidFill>
            </a:endParaRPr>
          </a:p>
        </p:txBody>
      </p:sp>
      <p:sp>
        <p:nvSpPr>
          <p:cNvPr id="7" name="ïšḻíḑè">
            <a:extLst>
              <a:ext uri="{FF2B5EF4-FFF2-40B4-BE49-F238E27FC236}">
                <a16:creationId xmlns:a16="http://schemas.microsoft.com/office/drawing/2014/main" id="{5718858D-0B82-471A-B8EF-D70CBA3DD8BA}"/>
              </a:ext>
            </a:extLst>
          </p:cNvPr>
          <p:cNvSpPr/>
          <p:nvPr/>
        </p:nvSpPr>
        <p:spPr>
          <a:xfrm>
            <a:off x="1340764" y="2626802"/>
            <a:ext cx="3742988" cy="923330"/>
          </a:xfrm>
          <a:prstGeom prst="rect">
            <a:avLst/>
          </a:prstGeom>
        </p:spPr>
        <p:txBody>
          <a:bodyPr wrap="square" anchor="ctr" anchorCtr="1">
            <a:normAutofit fontScale="85000" lnSpcReduction="10000"/>
          </a:bodyPr>
          <a:lstStyle/>
          <a:p>
            <a:pPr algn="r"/>
            <a:r>
              <a:rPr lang="en-US" altLang="zh-CN" sz="5400" b="1" spc="300" dirty="0">
                <a:solidFill>
                  <a:srgbClr val="C5A75F"/>
                </a:solidFill>
              </a:rPr>
              <a:t>CONTENTS</a:t>
            </a:r>
          </a:p>
        </p:txBody>
      </p:sp>
      <p:sp>
        <p:nvSpPr>
          <p:cNvPr id="12" name="işļíḓé">
            <a:extLst>
              <a:ext uri="{FF2B5EF4-FFF2-40B4-BE49-F238E27FC236}">
                <a16:creationId xmlns:a16="http://schemas.microsoft.com/office/drawing/2014/main" id="{B8A3B38B-A5F0-4E09-B519-1CA212FF68B0}"/>
              </a:ext>
            </a:extLst>
          </p:cNvPr>
          <p:cNvSpPr/>
          <p:nvPr/>
        </p:nvSpPr>
        <p:spPr>
          <a:xfrm>
            <a:off x="5546756" y="2331458"/>
            <a:ext cx="624349" cy="624349"/>
          </a:xfrm>
          <a:prstGeom prst="diamond">
            <a:avLst/>
          </a:prstGeom>
          <a:solidFill>
            <a:srgbClr val="C5A75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rmAutofit fontScale="92500" lnSpcReduction="20000"/>
          </a:bodyPr>
          <a:lstStyle/>
          <a:p>
            <a:pPr algn="ctr"/>
            <a:r>
              <a:rPr lang="en-US" altLang="zh-CN" dirty="0">
                <a:solidFill>
                  <a:schemeClr val="bg1"/>
                </a:solidFill>
                <a:latin typeface="Impact" panose="020B0806030902050204" pitchFamily="34" charset="0"/>
              </a:rPr>
              <a:t>01</a:t>
            </a:r>
          </a:p>
        </p:txBody>
      </p:sp>
      <p:sp>
        <p:nvSpPr>
          <p:cNvPr id="17" name="ísḻïḑê">
            <a:extLst>
              <a:ext uri="{FF2B5EF4-FFF2-40B4-BE49-F238E27FC236}">
                <a16:creationId xmlns:a16="http://schemas.microsoft.com/office/drawing/2014/main" id="{3BB58781-81A7-4D20-B91A-339A4539F3B5}"/>
              </a:ext>
            </a:extLst>
          </p:cNvPr>
          <p:cNvSpPr txBox="1"/>
          <p:nvPr/>
        </p:nvSpPr>
        <p:spPr>
          <a:xfrm>
            <a:off x="6221787" y="4592115"/>
            <a:ext cx="3962574" cy="303981"/>
          </a:xfrm>
          <a:prstGeom prst="rect">
            <a:avLst/>
          </a:prstGeom>
          <a:noFill/>
        </p:spPr>
        <p:txBody>
          <a:bodyPr wrap="none" lIns="90000" tIns="46800" rIns="90000" bIns="46800" anchor="b" anchorCtr="0">
            <a:noAutofit/>
          </a:bodyPr>
          <a:lstStyle/>
          <a:p>
            <a:r>
              <a:rPr lang="en-US" altLang="zh-CN" b="1" dirty="0">
                <a:solidFill>
                  <a:srgbClr val="455B85"/>
                </a:solidFill>
                <a:latin typeface="+mj-lt"/>
              </a:rPr>
              <a:t>Impression</a:t>
            </a:r>
            <a:endParaRPr lang="zh-CN" altLang="en-US" b="1" dirty="0">
              <a:solidFill>
                <a:srgbClr val="455B85"/>
              </a:solidFill>
              <a:latin typeface="+mj-lt"/>
            </a:endParaRPr>
          </a:p>
        </p:txBody>
      </p:sp>
      <p:sp>
        <p:nvSpPr>
          <p:cNvPr id="19" name="íşlíḍê">
            <a:extLst>
              <a:ext uri="{FF2B5EF4-FFF2-40B4-BE49-F238E27FC236}">
                <a16:creationId xmlns:a16="http://schemas.microsoft.com/office/drawing/2014/main" id="{1861FD2D-DDFF-458F-9C59-BA1E496F7384}"/>
              </a:ext>
            </a:extLst>
          </p:cNvPr>
          <p:cNvSpPr txBox="1"/>
          <p:nvPr/>
        </p:nvSpPr>
        <p:spPr>
          <a:xfrm>
            <a:off x="6165872" y="3574341"/>
            <a:ext cx="3962574" cy="303981"/>
          </a:xfrm>
          <a:prstGeom prst="rect">
            <a:avLst/>
          </a:prstGeom>
          <a:noFill/>
        </p:spPr>
        <p:txBody>
          <a:bodyPr wrap="none" lIns="90000" tIns="46800" rIns="90000" bIns="46800" anchor="b" anchorCtr="0">
            <a:noAutofit/>
          </a:bodyPr>
          <a:lstStyle/>
          <a:p>
            <a:r>
              <a:rPr lang="en-US" altLang="zh-CN" b="1" dirty="0">
                <a:solidFill>
                  <a:srgbClr val="455B85"/>
                </a:solidFill>
              </a:rPr>
              <a:t>Historical connection between Mines and CUMT</a:t>
            </a:r>
            <a:endParaRPr lang="zh-CN" altLang="en-US" b="1" dirty="0">
              <a:solidFill>
                <a:srgbClr val="455B85"/>
              </a:solidFill>
            </a:endParaRPr>
          </a:p>
        </p:txBody>
      </p:sp>
      <p:sp>
        <p:nvSpPr>
          <p:cNvPr id="21" name="i$lídè">
            <a:extLst>
              <a:ext uri="{FF2B5EF4-FFF2-40B4-BE49-F238E27FC236}">
                <a16:creationId xmlns:a16="http://schemas.microsoft.com/office/drawing/2014/main" id="{88BB2FBC-F9E3-4D4A-A14D-774CBBCF9A6B}"/>
              </a:ext>
            </a:extLst>
          </p:cNvPr>
          <p:cNvSpPr txBox="1"/>
          <p:nvPr/>
        </p:nvSpPr>
        <p:spPr>
          <a:xfrm>
            <a:off x="6165872" y="2474811"/>
            <a:ext cx="4074405" cy="303981"/>
          </a:xfrm>
          <a:prstGeom prst="rect">
            <a:avLst/>
          </a:prstGeom>
          <a:noFill/>
        </p:spPr>
        <p:txBody>
          <a:bodyPr wrap="none" lIns="90000" tIns="46800" rIns="90000" bIns="46800" anchor="b" anchorCtr="0">
            <a:noAutofit/>
          </a:bodyPr>
          <a:lstStyle/>
          <a:p>
            <a:r>
              <a:rPr lang="en-US" altLang="zh-CN" b="1" dirty="0">
                <a:solidFill>
                  <a:srgbClr val="455B85"/>
                </a:solidFill>
              </a:rPr>
              <a:t>About  research  data</a:t>
            </a:r>
            <a:r>
              <a:rPr lang="zh-CN" altLang="en-US" b="1" dirty="0">
                <a:solidFill>
                  <a:srgbClr val="455B85"/>
                </a:solidFill>
              </a:rPr>
              <a:t>  </a:t>
            </a:r>
            <a:r>
              <a:rPr lang="en-US" altLang="zh-CN" b="1" dirty="0">
                <a:solidFill>
                  <a:srgbClr val="455B85"/>
                </a:solidFill>
              </a:rPr>
              <a:t>management service</a:t>
            </a:r>
            <a:endParaRPr lang="zh-CN" altLang="en-US" b="1" dirty="0">
              <a:solidFill>
                <a:srgbClr val="455B85"/>
              </a:solidFill>
            </a:endParaRPr>
          </a:p>
        </p:txBody>
      </p:sp>
      <p:cxnSp>
        <p:nvCxnSpPr>
          <p:cNvPr id="23" name="直接连接符 22">
            <a:extLst>
              <a:ext uri="{FF2B5EF4-FFF2-40B4-BE49-F238E27FC236}">
                <a16:creationId xmlns:a16="http://schemas.microsoft.com/office/drawing/2014/main" id="{0E32E640-B6ED-4EFE-957A-AAD95DCF3AAB}"/>
              </a:ext>
            </a:extLst>
          </p:cNvPr>
          <p:cNvCxnSpPr>
            <a:cxnSpLocks/>
          </p:cNvCxnSpPr>
          <p:nvPr/>
        </p:nvCxnSpPr>
        <p:spPr>
          <a:xfrm>
            <a:off x="6350113" y="2955807"/>
            <a:ext cx="4755741"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id="{E9E2D5EA-51F3-4E72-84C3-3CE94BF2E84E}"/>
              </a:ext>
            </a:extLst>
          </p:cNvPr>
          <p:cNvCxnSpPr>
            <a:cxnSpLocks/>
          </p:cNvCxnSpPr>
          <p:nvPr/>
        </p:nvCxnSpPr>
        <p:spPr>
          <a:xfrm flipV="1">
            <a:off x="6350113" y="4028562"/>
            <a:ext cx="4755741" cy="7444"/>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id="{7836C54C-28CC-4860-AF9D-44ABB7440248}"/>
              </a:ext>
            </a:extLst>
          </p:cNvPr>
          <p:cNvCxnSpPr>
            <a:cxnSpLocks/>
          </p:cNvCxnSpPr>
          <p:nvPr/>
        </p:nvCxnSpPr>
        <p:spPr>
          <a:xfrm>
            <a:off x="6416788" y="4992478"/>
            <a:ext cx="4689066"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26" name="ïšḷíḋè">
            <a:extLst>
              <a:ext uri="{FF2B5EF4-FFF2-40B4-BE49-F238E27FC236}">
                <a16:creationId xmlns:a16="http://schemas.microsoft.com/office/drawing/2014/main" id="{29B2D128-E982-4C28-B282-E1232F7340EB}"/>
              </a:ext>
            </a:extLst>
          </p:cNvPr>
          <p:cNvSpPr/>
          <p:nvPr/>
        </p:nvSpPr>
        <p:spPr bwMode="auto">
          <a:xfrm rot="2700000">
            <a:off x="-920620" y="1401330"/>
            <a:ext cx="1860208" cy="1860208"/>
          </a:xfrm>
          <a:custGeom>
            <a:avLst/>
            <a:gdLst>
              <a:gd name="connsiteX0" fmla="*/ 0 w 1860208"/>
              <a:gd name="connsiteY0" fmla="*/ 0 h 1860208"/>
              <a:gd name="connsiteX1" fmla="*/ 1860208 w 1860208"/>
              <a:gd name="connsiteY1" fmla="*/ 0 h 1860208"/>
              <a:gd name="connsiteX2" fmla="*/ 1860208 w 1860208"/>
              <a:gd name="connsiteY2" fmla="*/ 1860208 h 1860208"/>
            </a:gdLst>
            <a:ahLst/>
            <a:cxnLst>
              <a:cxn ang="0">
                <a:pos x="connsiteX0" y="connsiteY0"/>
              </a:cxn>
              <a:cxn ang="0">
                <a:pos x="connsiteX1" y="connsiteY1"/>
              </a:cxn>
              <a:cxn ang="0">
                <a:pos x="connsiteX2" y="connsiteY2"/>
              </a:cxn>
            </a:cxnLst>
            <a:rect l="l" t="t" r="r" b="b"/>
            <a:pathLst>
              <a:path w="1860208" h="1860208">
                <a:moveTo>
                  <a:pt x="0" y="0"/>
                </a:moveTo>
                <a:lnTo>
                  <a:pt x="1860208" y="0"/>
                </a:lnTo>
                <a:lnTo>
                  <a:pt x="1860208" y="1860208"/>
                </a:lnTo>
                <a:close/>
              </a:path>
            </a:pathLst>
          </a:custGeom>
          <a:solidFill>
            <a:srgbClr val="E3E8F4"/>
          </a:solidFill>
          <a:ln w="19050">
            <a:noFill/>
            <a:round/>
            <a:headEnd/>
            <a:tailEnd/>
          </a:ln>
        </p:spPr>
        <p:txBody>
          <a:bodyPr wrap="square" anchor="ctr">
            <a:noAutofit/>
          </a:bodyPr>
          <a:lstStyle/>
          <a:p>
            <a:pPr algn="ctr"/>
            <a:endParaRPr/>
          </a:p>
        </p:txBody>
      </p:sp>
      <p:sp>
        <p:nvSpPr>
          <p:cNvPr id="27" name="ï$ľiḋê">
            <a:extLst>
              <a:ext uri="{FF2B5EF4-FFF2-40B4-BE49-F238E27FC236}">
                <a16:creationId xmlns:a16="http://schemas.microsoft.com/office/drawing/2014/main" id="{7F46EE96-A1FA-440A-BDAB-D0049E3A87FA}"/>
              </a:ext>
            </a:extLst>
          </p:cNvPr>
          <p:cNvSpPr/>
          <p:nvPr/>
        </p:nvSpPr>
        <p:spPr bwMode="auto">
          <a:xfrm rot="13500000">
            <a:off x="-947660" y="4307920"/>
            <a:ext cx="1860208" cy="1860208"/>
          </a:xfrm>
          <a:custGeom>
            <a:avLst/>
            <a:gdLst>
              <a:gd name="connsiteX0" fmla="*/ 0 w 2304255"/>
              <a:gd name="connsiteY0" fmla="*/ 0 h 2304255"/>
              <a:gd name="connsiteX1" fmla="*/ 2304255 w 2304255"/>
              <a:gd name="connsiteY1" fmla="*/ 2304255 h 2304255"/>
              <a:gd name="connsiteX2" fmla="*/ 0 w 2304255"/>
              <a:gd name="connsiteY2" fmla="*/ 2304255 h 2304255"/>
              <a:gd name="connsiteX3" fmla="*/ 0 w 2304255"/>
              <a:gd name="connsiteY3" fmla="*/ 0 h 2304255"/>
            </a:gdLst>
            <a:ahLst/>
            <a:cxnLst>
              <a:cxn ang="0">
                <a:pos x="connsiteX0" y="connsiteY0"/>
              </a:cxn>
              <a:cxn ang="0">
                <a:pos x="connsiteX1" y="connsiteY1"/>
              </a:cxn>
              <a:cxn ang="0">
                <a:pos x="connsiteX2" y="connsiteY2"/>
              </a:cxn>
              <a:cxn ang="0">
                <a:pos x="connsiteX3" y="connsiteY3"/>
              </a:cxn>
            </a:cxnLst>
            <a:rect l="l" t="t" r="r" b="b"/>
            <a:pathLst>
              <a:path w="2304255" h="2304255">
                <a:moveTo>
                  <a:pt x="0" y="0"/>
                </a:moveTo>
                <a:lnTo>
                  <a:pt x="2304255" y="2304255"/>
                </a:lnTo>
                <a:lnTo>
                  <a:pt x="0" y="2304255"/>
                </a:lnTo>
                <a:lnTo>
                  <a:pt x="0" y="0"/>
                </a:lnTo>
                <a:close/>
              </a:path>
            </a:pathLst>
          </a:custGeom>
          <a:solidFill>
            <a:srgbClr val="E3E8F4"/>
          </a:solidFill>
          <a:ln w="19050">
            <a:noFill/>
            <a:round/>
            <a:headEnd/>
            <a:tailEnd/>
          </a:ln>
        </p:spPr>
        <p:txBody>
          <a:bodyPr anchor="ctr"/>
          <a:lstStyle/>
          <a:p>
            <a:pPr algn="ctr"/>
            <a:endParaRPr/>
          </a:p>
        </p:txBody>
      </p:sp>
      <p:sp>
        <p:nvSpPr>
          <p:cNvPr id="29" name="íš1îde">
            <a:extLst>
              <a:ext uri="{FF2B5EF4-FFF2-40B4-BE49-F238E27FC236}">
                <a16:creationId xmlns:a16="http://schemas.microsoft.com/office/drawing/2014/main" id="{A0B352D9-78B2-46FC-9D74-21310ED97128}"/>
              </a:ext>
            </a:extLst>
          </p:cNvPr>
          <p:cNvSpPr/>
          <p:nvPr/>
        </p:nvSpPr>
        <p:spPr bwMode="auto">
          <a:xfrm rot="5400000">
            <a:off x="-797821" y="2987183"/>
            <a:ext cx="3121063" cy="156053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solidFill>
            <a:srgbClr val="C5A75F">
              <a:alpha val="77000"/>
            </a:srgbClr>
          </a:solidFill>
          <a:ln w="19050">
            <a:noFill/>
            <a:round/>
            <a:headEnd/>
            <a:tailEnd/>
          </a:ln>
        </p:spPr>
        <p:txBody>
          <a:bodyPr anchor="ctr"/>
          <a:lstStyle/>
          <a:p>
            <a:pPr algn="ctr"/>
            <a:endParaRPr/>
          </a:p>
        </p:txBody>
      </p:sp>
      <p:pic>
        <p:nvPicPr>
          <p:cNvPr id="28" name="图片 27">
            <a:extLst>
              <a:ext uri="{FF2B5EF4-FFF2-40B4-BE49-F238E27FC236}">
                <a16:creationId xmlns:a16="http://schemas.microsoft.com/office/drawing/2014/main" id="{5FF36495-2660-46CE-82B4-A0DAA98543D8}"/>
              </a:ext>
            </a:extLst>
          </p:cNvPr>
          <p:cNvPicPr>
            <a:picLocks noChangeAspect="1"/>
          </p:cNvPicPr>
          <p:nvPr/>
        </p:nvPicPr>
        <p:blipFill rotWithShape="1">
          <a:blip r:embed="rId2">
            <a:extLst>
              <a:ext uri="{28A0092B-C50C-407E-A947-70E740481C1C}">
                <a14:useLocalDpi xmlns:a14="http://schemas.microsoft.com/office/drawing/2010/main" val="0"/>
              </a:ext>
            </a:extLst>
          </a:blip>
          <a:srcRect l="-1" r="-3061" b="-10419"/>
          <a:stretch/>
        </p:blipFill>
        <p:spPr>
          <a:xfrm>
            <a:off x="218738" y="230104"/>
            <a:ext cx="2138613" cy="350921"/>
          </a:xfrm>
          <a:prstGeom prst="rect">
            <a:avLst/>
          </a:prstGeom>
        </p:spPr>
      </p:pic>
      <p:cxnSp>
        <p:nvCxnSpPr>
          <p:cNvPr id="30" name="直接连接符 29">
            <a:extLst>
              <a:ext uri="{FF2B5EF4-FFF2-40B4-BE49-F238E27FC236}">
                <a16:creationId xmlns:a16="http://schemas.microsoft.com/office/drawing/2014/main" id="{0FDD1022-BADD-4306-9944-6CD3EDA8FB91}"/>
              </a:ext>
            </a:extLst>
          </p:cNvPr>
          <p:cNvCxnSpPr>
            <a:cxnSpLocks/>
          </p:cNvCxnSpPr>
          <p:nvPr/>
        </p:nvCxnSpPr>
        <p:spPr>
          <a:xfrm>
            <a:off x="961144" y="1552295"/>
            <a:ext cx="10850563"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3" name="işļíḓé">
            <a:extLst>
              <a:ext uri="{FF2B5EF4-FFF2-40B4-BE49-F238E27FC236}">
                <a16:creationId xmlns:a16="http://schemas.microsoft.com/office/drawing/2014/main" id="{34873BEC-E3E2-8EED-4889-842E2DB08AD9}"/>
              </a:ext>
            </a:extLst>
          </p:cNvPr>
          <p:cNvSpPr/>
          <p:nvPr/>
        </p:nvSpPr>
        <p:spPr>
          <a:xfrm>
            <a:off x="5546756" y="3404213"/>
            <a:ext cx="624349" cy="624349"/>
          </a:xfrm>
          <a:prstGeom prst="diamond">
            <a:avLst/>
          </a:prstGeom>
          <a:solidFill>
            <a:srgbClr val="C5A75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rmAutofit fontScale="92500" lnSpcReduction="20000"/>
          </a:bodyPr>
          <a:lstStyle/>
          <a:p>
            <a:pPr algn="ctr"/>
            <a:r>
              <a:rPr lang="en-US" altLang="zh-CN" dirty="0">
                <a:solidFill>
                  <a:schemeClr val="bg1"/>
                </a:solidFill>
                <a:latin typeface="Impact" panose="020B0806030902050204" pitchFamily="34" charset="0"/>
              </a:rPr>
              <a:t>02</a:t>
            </a:r>
          </a:p>
        </p:txBody>
      </p:sp>
      <p:sp>
        <p:nvSpPr>
          <p:cNvPr id="4" name="işļíḓé">
            <a:extLst>
              <a:ext uri="{FF2B5EF4-FFF2-40B4-BE49-F238E27FC236}">
                <a16:creationId xmlns:a16="http://schemas.microsoft.com/office/drawing/2014/main" id="{F901706D-2043-2859-021D-0688072BA91C}"/>
              </a:ext>
            </a:extLst>
          </p:cNvPr>
          <p:cNvSpPr/>
          <p:nvPr/>
        </p:nvSpPr>
        <p:spPr>
          <a:xfrm>
            <a:off x="5546756" y="4431932"/>
            <a:ext cx="624349" cy="624349"/>
          </a:xfrm>
          <a:prstGeom prst="diamond">
            <a:avLst/>
          </a:prstGeom>
          <a:solidFill>
            <a:srgbClr val="C5A75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rmAutofit fontScale="92500" lnSpcReduction="20000"/>
          </a:bodyPr>
          <a:lstStyle/>
          <a:p>
            <a:pPr algn="ctr"/>
            <a:r>
              <a:rPr lang="en-US" altLang="zh-CN" dirty="0">
                <a:solidFill>
                  <a:schemeClr val="bg1"/>
                </a:solidFill>
                <a:latin typeface="Impact" panose="020B0806030902050204" pitchFamily="34" charset="0"/>
              </a:rPr>
              <a:t>03</a:t>
            </a:r>
          </a:p>
        </p:txBody>
      </p:sp>
    </p:spTree>
    <p:extLst>
      <p:ext uri="{BB962C8B-B14F-4D97-AF65-F5344CB8AC3E}">
        <p14:creationId xmlns:p14="http://schemas.microsoft.com/office/powerpoint/2010/main" val="3218917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F4E015B1-7826-4AC6-8C65-7B68CB6BB803}"/>
              </a:ext>
            </a:extLst>
          </p:cNvPr>
          <p:cNvPicPr>
            <a:picLocks noChangeAspect="1"/>
          </p:cNvPicPr>
          <p:nvPr/>
        </p:nvPicPr>
        <p:blipFill rotWithShape="1">
          <a:blip r:embed="rId2">
            <a:extLst>
              <a:ext uri="{28A0092B-C50C-407E-A947-70E740481C1C}">
                <a14:useLocalDpi xmlns:a14="http://schemas.microsoft.com/office/drawing/2010/main" val="0"/>
              </a:ext>
            </a:extLst>
          </a:blip>
          <a:srcRect l="-1" r="-3061" b="-10419"/>
          <a:stretch/>
        </p:blipFill>
        <p:spPr>
          <a:xfrm>
            <a:off x="218738" y="230104"/>
            <a:ext cx="2138613" cy="350921"/>
          </a:xfrm>
          <a:prstGeom prst="rect">
            <a:avLst/>
          </a:prstGeom>
        </p:spPr>
      </p:pic>
      <p:sp>
        <p:nvSpPr>
          <p:cNvPr id="3" name="矩形 2">
            <a:extLst>
              <a:ext uri="{FF2B5EF4-FFF2-40B4-BE49-F238E27FC236}">
                <a16:creationId xmlns:a16="http://schemas.microsoft.com/office/drawing/2014/main" id="{56582028-6107-48C5-AB0D-783681082F50}"/>
              </a:ext>
            </a:extLst>
          </p:cNvPr>
          <p:cNvSpPr/>
          <p:nvPr/>
        </p:nvSpPr>
        <p:spPr>
          <a:xfrm>
            <a:off x="817547" y="835206"/>
            <a:ext cx="10385989" cy="461665"/>
          </a:xfrm>
          <a:prstGeom prst="rect">
            <a:avLst/>
          </a:prstGeom>
        </p:spPr>
        <p:txBody>
          <a:bodyPr wrap="square">
            <a:spAutoFit/>
          </a:bodyPr>
          <a:lstStyle/>
          <a:p>
            <a:pPr algn="just">
              <a:spcAft>
                <a:spcPts val="0"/>
              </a:spcAft>
            </a:pPr>
            <a:r>
              <a:rPr lang="en-US" altLang="zh-CN" sz="2400" dirty="0">
                <a:solidFill>
                  <a:srgbClr val="C5A75F"/>
                </a:solidFill>
              </a:rPr>
              <a:t>1.</a:t>
            </a:r>
            <a:r>
              <a:rPr lang="zh-CN" altLang="en-US" sz="2400" dirty="0">
                <a:solidFill>
                  <a:srgbClr val="C5A75F"/>
                </a:solidFill>
              </a:rPr>
              <a:t> </a:t>
            </a:r>
            <a:r>
              <a:rPr lang="en-US" altLang="zh-CN" sz="2400" dirty="0">
                <a:solidFill>
                  <a:srgbClr val="C5A75F"/>
                </a:solidFill>
              </a:rPr>
              <a:t>About research data management service</a:t>
            </a:r>
            <a:endParaRPr lang="zh-CN" altLang="zh-CN" sz="2400" kern="100" dirty="0">
              <a:solidFill>
                <a:srgbClr val="C5A75F"/>
              </a:solidFill>
              <a:latin typeface="等线" panose="02010600030101010101" pitchFamily="2" charset="-122"/>
              <a:ea typeface="等线" panose="02010600030101010101" pitchFamily="2" charset="-122"/>
              <a:cs typeface="Times New Roman" panose="02020603050405020304" pitchFamily="18" charset="0"/>
            </a:endParaRPr>
          </a:p>
        </p:txBody>
      </p:sp>
      <p:sp>
        <p:nvSpPr>
          <p:cNvPr id="4" name="文本框 3">
            <a:extLst>
              <a:ext uri="{FF2B5EF4-FFF2-40B4-BE49-F238E27FC236}">
                <a16:creationId xmlns:a16="http://schemas.microsoft.com/office/drawing/2014/main" id="{079630AA-752C-43BC-989E-A85276DBC10B}"/>
              </a:ext>
            </a:extLst>
          </p:cNvPr>
          <p:cNvSpPr txBox="1"/>
          <p:nvPr/>
        </p:nvSpPr>
        <p:spPr>
          <a:xfrm>
            <a:off x="789774" y="1551052"/>
            <a:ext cx="10317178" cy="821059"/>
          </a:xfrm>
          <a:prstGeom prst="rect">
            <a:avLst/>
          </a:prstGeom>
          <a:noFill/>
        </p:spPr>
        <p:txBody>
          <a:bodyPr wrap="square" rtlCol="0">
            <a:spAutoFit/>
          </a:bodyPr>
          <a:lstStyle/>
          <a:p>
            <a:pPr algn="just">
              <a:lnSpc>
                <a:spcPts val="3000"/>
              </a:lnSpc>
            </a:pPr>
            <a:r>
              <a:rPr lang="en-US" altLang="zh-CN" sz="1600" dirty="0">
                <a:solidFill>
                  <a:srgbClr val="455B85"/>
                </a:solidFill>
              </a:rPr>
              <a:t>I learned about the research data management services of Colorado School of Mines and University of Northern Colorado and University of Colorado Boulder during my visiting period. </a:t>
            </a:r>
            <a:endParaRPr lang="zh-CN" altLang="en-US" sz="1600" dirty="0">
              <a:solidFill>
                <a:srgbClr val="455B85"/>
              </a:solidFill>
            </a:endParaRPr>
          </a:p>
        </p:txBody>
      </p:sp>
      <p:graphicFrame>
        <p:nvGraphicFramePr>
          <p:cNvPr id="6" name="表格 5">
            <a:extLst>
              <a:ext uri="{FF2B5EF4-FFF2-40B4-BE49-F238E27FC236}">
                <a16:creationId xmlns:a16="http://schemas.microsoft.com/office/drawing/2014/main" id="{2969B363-3802-6C7F-402F-0D7EE07584D0}"/>
              </a:ext>
            </a:extLst>
          </p:cNvPr>
          <p:cNvGraphicFramePr>
            <a:graphicFrameLocks noGrp="1"/>
          </p:cNvGraphicFramePr>
          <p:nvPr>
            <p:extLst>
              <p:ext uri="{D42A27DB-BD31-4B8C-83A1-F6EECF244321}">
                <p14:modId xmlns:p14="http://schemas.microsoft.com/office/powerpoint/2010/main" val="1222317746"/>
              </p:ext>
            </p:extLst>
          </p:nvPr>
        </p:nvGraphicFramePr>
        <p:xfrm>
          <a:off x="789774" y="2555896"/>
          <a:ext cx="10612452" cy="3405309"/>
        </p:xfrm>
        <a:graphic>
          <a:graphicData uri="http://schemas.openxmlformats.org/drawingml/2006/table">
            <a:tbl>
              <a:tblPr firstRow="1" bandRow="1">
                <a:tableStyleId>{85BE263C-DBD7-4A20-BB59-AAB30ACAA65A}</a:tableStyleId>
              </a:tblPr>
              <a:tblGrid>
                <a:gridCol w="1467567">
                  <a:extLst>
                    <a:ext uri="{9D8B030D-6E8A-4147-A177-3AD203B41FA5}">
                      <a16:colId xmlns:a16="http://schemas.microsoft.com/office/drawing/2014/main" val="20000"/>
                    </a:ext>
                  </a:extLst>
                </a:gridCol>
                <a:gridCol w="1737598">
                  <a:extLst>
                    <a:ext uri="{9D8B030D-6E8A-4147-A177-3AD203B41FA5}">
                      <a16:colId xmlns:a16="http://schemas.microsoft.com/office/drawing/2014/main" val="20001"/>
                    </a:ext>
                  </a:extLst>
                </a:gridCol>
                <a:gridCol w="1759075">
                  <a:extLst>
                    <a:ext uri="{9D8B030D-6E8A-4147-A177-3AD203B41FA5}">
                      <a16:colId xmlns:a16="http://schemas.microsoft.com/office/drawing/2014/main" val="20002"/>
                    </a:ext>
                  </a:extLst>
                </a:gridCol>
                <a:gridCol w="1736078">
                  <a:extLst>
                    <a:ext uri="{9D8B030D-6E8A-4147-A177-3AD203B41FA5}">
                      <a16:colId xmlns:a16="http://schemas.microsoft.com/office/drawing/2014/main" val="20003"/>
                    </a:ext>
                  </a:extLst>
                </a:gridCol>
                <a:gridCol w="2171523">
                  <a:extLst>
                    <a:ext uri="{9D8B030D-6E8A-4147-A177-3AD203B41FA5}">
                      <a16:colId xmlns:a16="http://schemas.microsoft.com/office/drawing/2014/main" val="20004"/>
                    </a:ext>
                  </a:extLst>
                </a:gridCol>
                <a:gridCol w="1740611">
                  <a:extLst>
                    <a:ext uri="{9D8B030D-6E8A-4147-A177-3AD203B41FA5}">
                      <a16:colId xmlns:a16="http://schemas.microsoft.com/office/drawing/2014/main" val="20005"/>
                    </a:ext>
                  </a:extLst>
                </a:gridCol>
              </a:tblGrid>
              <a:tr h="338968">
                <a:tc>
                  <a:txBody>
                    <a:bodyPr/>
                    <a:lstStyle/>
                    <a:p>
                      <a:pPr marL="0" algn="ctr" defTabSz="914354" rtl="0" eaLnBrk="1" fontAlgn="base" latinLnBrk="0" hangingPunct="1">
                        <a:lnSpc>
                          <a:spcPct val="107000"/>
                        </a:lnSpc>
                        <a:spcAft>
                          <a:spcPts val="0"/>
                        </a:spcAft>
                      </a:pPr>
                      <a:r>
                        <a:rPr lang="en-US" altLang="zh-CN" sz="1200" kern="1200" dirty="0">
                          <a:solidFill>
                            <a:schemeClr val="bg1"/>
                          </a:solidFill>
                          <a:effectLst/>
                        </a:rPr>
                        <a:t>university</a:t>
                      </a:r>
                      <a:endParaRPr lang="zh-CN" sz="1200" kern="12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354" rtl="0" eaLnBrk="1" fontAlgn="base" latinLnBrk="0" hangingPunct="1">
                        <a:lnSpc>
                          <a:spcPct val="107000"/>
                        </a:lnSpc>
                        <a:spcAft>
                          <a:spcPts val="0"/>
                        </a:spcAft>
                      </a:pPr>
                      <a:r>
                        <a:rPr lang="en-US" sz="1200" kern="1200" dirty="0">
                          <a:solidFill>
                            <a:schemeClr val="bg1"/>
                          </a:solidFill>
                          <a:effectLst/>
                        </a:rPr>
                        <a:t>guide</a:t>
                      </a:r>
                      <a:endParaRPr lang="zh-CN" sz="1200" kern="12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354" rtl="0" eaLnBrk="1" fontAlgn="base" latinLnBrk="0" hangingPunct="1">
                        <a:lnSpc>
                          <a:spcPct val="107000"/>
                        </a:lnSpc>
                        <a:spcAft>
                          <a:spcPts val="0"/>
                        </a:spcAft>
                      </a:pPr>
                      <a:r>
                        <a:rPr lang="en-US" sz="1200" kern="1200" dirty="0">
                          <a:solidFill>
                            <a:schemeClr val="bg1"/>
                          </a:solidFill>
                          <a:effectLst/>
                        </a:rPr>
                        <a:t>who</a:t>
                      </a:r>
                      <a:endParaRPr lang="zh-CN" sz="1200" kern="12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354" rtl="0" eaLnBrk="1" fontAlgn="base" latinLnBrk="0" hangingPunct="1">
                        <a:lnSpc>
                          <a:spcPct val="107000"/>
                        </a:lnSpc>
                        <a:spcAft>
                          <a:spcPts val="0"/>
                        </a:spcAft>
                      </a:pPr>
                      <a:r>
                        <a:rPr lang="en-US" sz="1200" kern="1200" dirty="0">
                          <a:solidFill>
                            <a:schemeClr val="bg1"/>
                          </a:solidFill>
                          <a:effectLst/>
                        </a:rPr>
                        <a:t>what</a:t>
                      </a:r>
                      <a:endParaRPr lang="zh-CN" sz="1200" kern="12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354" rtl="0" eaLnBrk="1" fontAlgn="base" latinLnBrk="0" hangingPunct="1">
                        <a:lnSpc>
                          <a:spcPct val="107000"/>
                        </a:lnSpc>
                        <a:spcAft>
                          <a:spcPts val="0"/>
                        </a:spcAft>
                      </a:pPr>
                      <a:r>
                        <a:rPr lang="en-US" sz="1200" kern="1200" dirty="0">
                          <a:solidFill>
                            <a:schemeClr val="bg1"/>
                          </a:solidFill>
                          <a:effectLst/>
                        </a:rPr>
                        <a:t>partner</a:t>
                      </a:r>
                      <a:endParaRPr lang="zh-CN" sz="1200" kern="12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354" rtl="0" eaLnBrk="1" fontAlgn="base" latinLnBrk="0" hangingPunct="1">
                        <a:lnSpc>
                          <a:spcPct val="107000"/>
                        </a:lnSpc>
                        <a:spcAft>
                          <a:spcPts val="0"/>
                        </a:spcAft>
                      </a:pPr>
                      <a:r>
                        <a:rPr lang="en-US" sz="1200" kern="1200" dirty="0">
                          <a:solidFill>
                            <a:schemeClr val="bg1"/>
                          </a:solidFill>
                          <a:effectLst/>
                        </a:rPr>
                        <a:t>how</a:t>
                      </a:r>
                      <a:endParaRPr lang="zh-CN" sz="1200" kern="12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866619">
                <a:tc>
                  <a:txBody>
                    <a:bodyPr/>
                    <a:lstStyle/>
                    <a:p>
                      <a:pPr marL="0" algn="ctr" defTabSz="914354" rtl="0" eaLnBrk="1" fontAlgn="base" latinLnBrk="0" hangingPunct="1">
                        <a:lnSpc>
                          <a:spcPct val="107000"/>
                        </a:lnSpc>
                        <a:spcAft>
                          <a:spcPts val="0"/>
                        </a:spcAft>
                      </a:pPr>
                      <a:r>
                        <a:rPr lang="en-US" sz="1000" kern="1200" dirty="0">
                          <a:solidFill>
                            <a:srgbClr val="455B85"/>
                          </a:solidFill>
                          <a:effectLst/>
                        </a:rPr>
                        <a:t>Mines</a:t>
                      </a:r>
                      <a:endParaRPr lang="zh-CN" sz="1000" kern="1200" dirty="0">
                        <a:solidFill>
                          <a:srgbClr val="455B85"/>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354" rtl="0" eaLnBrk="1" fontAlgn="base" latinLnBrk="0" hangingPunct="1">
                        <a:lnSpc>
                          <a:spcPct val="107000"/>
                        </a:lnSpc>
                        <a:spcAft>
                          <a:spcPts val="0"/>
                        </a:spcAft>
                      </a:pPr>
                      <a:r>
                        <a:rPr lang="en-US" sz="1000" kern="1200" dirty="0">
                          <a:solidFill>
                            <a:srgbClr val="455B85"/>
                          </a:solidFill>
                          <a:effectLst/>
                        </a:rPr>
                        <a:t>Library web-research guides-RDM</a:t>
                      </a:r>
                      <a:endParaRPr lang="zh-CN" sz="1000" kern="1200" dirty="0">
                        <a:solidFill>
                          <a:srgbClr val="455B85"/>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354" rtl="0" eaLnBrk="1" fontAlgn="base" latinLnBrk="0" hangingPunct="1">
                        <a:lnSpc>
                          <a:spcPct val="107000"/>
                        </a:lnSpc>
                        <a:spcAft>
                          <a:spcPts val="0"/>
                        </a:spcAft>
                      </a:pPr>
                      <a:r>
                        <a:rPr lang="en-US" sz="1000" kern="1200" dirty="0">
                          <a:solidFill>
                            <a:srgbClr val="455B85"/>
                          </a:solidFill>
                          <a:effectLst/>
                        </a:rPr>
                        <a:t>scholarship communication librarian</a:t>
                      </a:r>
                      <a:endParaRPr lang="zh-CN" sz="1000" kern="1200" dirty="0">
                        <a:solidFill>
                          <a:srgbClr val="455B85"/>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354" rtl="0" eaLnBrk="1" fontAlgn="base" latinLnBrk="0" hangingPunct="1">
                        <a:lnSpc>
                          <a:spcPct val="107000"/>
                        </a:lnSpc>
                        <a:spcAft>
                          <a:spcPts val="0"/>
                        </a:spcAft>
                      </a:pPr>
                      <a:r>
                        <a:rPr lang="en-US" sz="1000" kern="1200" dirty="0">
                          <a:solidFill>
                            <a:srgbClr val="455B85"/>
                          </a:solidFill>
                          <a:effectLst/>
                        </a:rPr>
                        <a:t>RDM life circle, mainly in </a:t>
                      </a:r>
                      <a:r>
                        <a:rPr lang="en-US" sz="1000" kern="1200" dirty="0" err="1">
                          <a:solidFill>
                            <a:srgbClr val="455B85"/>
                          </a:solidFill>
                          <a:effectLst/>
                        </a:rPr>
                        <a:t>RDP,sharing</a:t>
                      </a:r>
                      <a:endParaRPr lang="zh-CN" sz="1000" kern="1200" dirty="0">
                        <a:solidFill>
                          <a:srgbClr val="455B85"/>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354" rtl="0" eaLnBrk="1" fontAlgn="base" latinLnBrk="0" hangingPunct="1">
                        <a:lnSpc>
                          <a:spcPct val="107000"/>
                        </a:lnSpc>
                        <a:spcAft>
                          <a:spcPts val="0"/>
                        </a:spcAft>
                      </a:pPr>
                      <a:r>
                        <a:rPr lang="en-US" sz="1000" kern="1200" dirty="0">
                          <a:solidFill>
                            <a:srgbClr val="455B85"/>
                          </a:solidFill>
                          <a:effectLst/>
                        </a:rPr>
                        <a:t>IT,</a:t>
                      </a:r>
                      <a:endParaRPr lang="zh-CN" sz="1000" kern="1200" dirty="0">
                        <a:solidFill>
                          <a:srgbClr val="455B85"/>
                        </a:solidFill>
                        <a:effectLst/>
                      </a:endParaRPr>
                    </a:p>
                    <a:p>
                      <a:pPr marL="0" algn="ctr" defTabSz="914354" rtl="0" eaLnBrk="1" fontAlgn="base" latinLnBrk="0" hangingPunct="1">
                        <a:lnSpc>
                          <a:spcPct val="107000"/>
                        </a:lnSpc>
                        <a:spcAft>
                          <a:spcPts val="0"/>
                        </a:spcAft>
                      </a:pPr>
                      <a:r>
                        <a:rPr lang="en-US" sz="1000" kern="1200" dirty="0">
                          <a:solidFill>
                            <a:srgbClr val="455B85"/>
                          </a:solidFill>
                          <a:effectLst/>
                        </a:rPr>
                        <a:t>Office research administration</a:t>
                      </a:r>
                      <a:endParaRPr lang="zh-CN" sz="1000" kern="1200" dirty="0">
                        <a:solidFill>
                          <a:srgbClr val="455B85"/>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354" rtl="0" eaLnBrk="1" fontAlgn="base" latinLnBrk="0" hangingPunct="1">
                        <a:lnSpc>
                          <a:spcPct val="107000"/>
                        </a:lnSpc>
                        <a:spcAft>
                          <a:spcPts val="0"/>
                        </a:spcAft>
                      </a:pPr>
                      <a:r>
                        <a:rPr lang="en-US" sz="1000" kern="1200" dirty="0">
                          <a:solidFill>
                            <a:srgbClr val="455B85"/>
                          </a:solidFill>
                          <a:effectLst/>
                        </a:rPr>
                        <a:t>Workshop, face to face Consultations</a:t>
                      </a:r>
                      <a:endParaRPr lang="zh-CN" sz="1000" kern="1200" dirty="0">
                        <a:solidFill>
                          <a:srgbClr val="455B85"/>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1011268">
                <a:tc>
                  <a:txBody>
                    <a:bodyPr/>
                    <a:lstStyle/>
                    <a:p>
                      <a:pPr marL="0" algn="ctr" defTabSz="914354" rtl="0" eaLnBrk="1" fontAlgn="base" latinLnBrk="0" hangingPunct="1">
                        <a:lnSpc>
                          <a:spcPct val="107000"/>
                        </a:lnSpc>
                        <a:spcAft>
                          <a:spcPts val="0"/>
                        </a:spcAft>
                      </a:pPr>
                      <a:r>
                        <a:rPr lang="en-US" sz="1000" kern="1200" dirty="0">
                          <a:solidFill>
                            <a:srgbClr val="455B85"/>
                          </a:solidFill>
                          <a:effectLst/>
                        </a:rPr>
                        <a:t>UNC</a:t>
                      </a:r>
                      <a:endParaRPr lang="zh-CN" sz="1000" kern="1200" dirty="0">
                        <a:solidFill>
                          <a:srgbClr val="455B85"/>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354" rtl="0" eaLnBrk="1" fontAlgn="base" latinLnBrk="0" hangingPunct="1">
                        <a:lnSpc>
                          <a:spcPct val="107000"/>
                        </a:lnSpc>
                        <a:spcAft>
                          <a:spcPts val="0"/>
                        </a:spcAft>
                      </a:pPr>
                      <a:r>
                        <a:rPr lang="en-US" sz="1000" kern="1200" dirty="0">
                          <a:solidFill>
                            <a:srgbClr val="455B85"/>
                          </a:solidFill>
                          <a:effectLst/>
                        </a:rPr>
                        <a:t>Library web-research guides-RDM</a:t>
                      </a:r>
                      <a:endParaRPr lang="zh-CN" sz="1000" kern="1200" dirty="0">
                        <a:solidFill>
                          <a:srgbClr val="455B85"/>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354" rtl="0" eaLnBrk="1" fontAlgn="base" latinLnBrk="0" hangingPunct="1">
                        <a:lnSpc>
                          <a:spcPct val="107000"/>
                        </a:lnSpc>
                        <a:spcAft>
                          <a:spcPts val="0"/>
                        </a:spcAft>
                      </a:pPr>
                      <a:r>
                        <a:rPr lang="en-US" sz="1000" kern="1200" dirty="0">
                          <a:solidFill>
                            <a:srgbClr val="455B85"/>
                          </a:solidFill>
                          <a:effectLst/>
                        </a:rPr>
                        <a:t>Library Research Services</a:t>
                      </a:r>
                      <a:br>
                        <a:rPr lang="en-US" sz="1000" kern="1200" dirty="0">
                          <a:solidFill>
                            <a:srgbClr val="455B85"/>
                          </a:solidFill>
                          <a:effectLst/>
                        </a:rPr>
                      </a:br>
                      <a:endParaRPr lang="zh-CN" sz="1000" kern="1200" dirty="0">
                        <a:solidFill>
                          <a:srgbClr val="455B85"/>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354" rtl="0" eaLnBrk="1" fontAlgn="base" latinLnBrk="0" hangingPunct="1">
                        <a:lnSpc>
                          <a:spcPct val="107000"/>
                        </a:lnSpc>
                        <a:spcAft>
                          <a:spcPts val="0"/>
                        </a:spcAft>
                      </a:pPr>
                      <a:r>
                        <a:rPr lang="en-US" sz="1000" kern="1200" dirty="0">
                          <a:solidFill>
                            <a:srgbClr val="455B85"/>
                          </a:solidFill>
                          <a:effectLst/>
                        </a:rPr>
                        <a:t>More work on data sharing and teaching</a:t>
                      </a:r>
                      <a:endParaRPr lang="zh-CN" sz="1000" kern="1200" dirty="0">
                        <a:solidFill>
                          <a:srgbClr val="455B85"/>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354" rtl="0" eaLnBrk="1" fontAlgn="base" latinLnBrk="0" hangingPunct="1">
                        <a:lnSpc>
                          <a:spcPct val="107000"/>
                        </a:lnSpc>
                        <a:spcAft>
                          <a:spcPts val="0"/>
                        </a:spcAft>
                      </a:pPr>
                      <a:r>
                        <a:rPr lang="en-US" sz="1000" kern="1200" dirty="0">
                          <a:solidFill>
                            <a:srgbClr val="455B85"/>
                          </a:solidFill>
                          <a:effectLst/>
                        </a:rPr>
                        <a:t>IT</a:t>
                      </a:r>
                      <a:endParaRPr lang="zh-CN" sz="1000" kern="1200" dirty="0">
                        <a:solidFill>
                          <a:srgbClr val="455B85"/>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354" rtl="0" eaLnBrk="1" fontAlgn="base" latinLnBrk="0" hangingPunct="1">
                        <a:lnSpc>
                          <a:spcPct val="107000"/>
                        </a:lnSpc>
                        <a:spcAft>
                          <a:spcPts val="0"/>
                        </a:spcAft>
                      </a:pPr>
                      <a:r>
                        <a:rPr lang="en-US" sz="1000" kern="1200" dirty="0">
                          <a:solidFill>
                            <a:srgbClr val="455B85"/>
                          </a:solidFill>
                          <a:effectLst/>
                        </a:rPr>
                        <a:t>Workshop(</a:t>
                      </a:r>
                      <a:r>
                        <a:rPr lang="en-US" sz="1000" kern="1200" dirty="0" err="1">
                          <a:solidFill>
                            <a:srgbClr val="455B85"/>
                          </a:solidFill>
                          <a:effectLst/>
                        </a:rPr>
                        <a:t>online&amp;face-to-face</a:t>
                      </a:r>
                      <a:r>
                        <a:rPr lang="en-US" sz="1000" kern="1200" dirty="0">
                          <a:solidFill>
                            <a:srgbClr val="455B85"/>
                          </a:solidFill>
                          <a:effectLst/>
                        </a:rPr>
                        <a:t>)</a:t>
                      </a:r>
                      <a:endParaRPr lang="zh-CN" sz="1000" kern="1200" dirty="0">
                        <a:solidFill>
                          <a:srgbClr val="455B85"/>
                        </a:solidFill>
                        <a:effectLst/>
                      </a:endParaRPr>
                    </a:p>
                    <a:p>
                      <a:pPr marL="0" algn="ctr" defTabSz="914354" rtl="0" eaLnBrk="1" fontAlgn="base" latinLnBrk="0" hangingPunct="1">
                        <a:lnSpc>
                          <a:spcPct val="107000"/>
                        </a:lnSpc>
                        <a:spcAft>
                          <a:spcPts val="0"/>
                        </a:spcAft>
                      </a:pPr>
                      <a:r>
                        <a:rPr lang="en-US" sz="1000" kern="1200" dirty="0" err="1">
                          <a:solidFill>
                            <a:srgbClr val="455B85"/>
                          </a:solidFill>
                          <a:effectLst/>
                        </a:rPr>
                        <a:t>Youtube</a:t>
                      </a:r>
                      <a:endParaRPr lang="zh-CN" sz="1000" kern="1200" dirty="0">
                        <a:solidFill>
                          <a:srgbClr val="455B85"/>
                        </a:solidFill>
                        <a:effectLst/>
                      </a:endParaRPr>
                    </a:p>
                    <a:p>
                      <a:pPr marL="0" algn="ctr" defTabSz="914354" rtl="0" eaLnBrk="1" fontAlgn="base" latinLnBrk="0" hangingPunct="1">
                        <a:lnSpc>
                          <a:spcPct val="107000"/>
                        </a:lnSpc>
                        <a:spcAft>
                          <a:spcPts val="0"/>
                        </a:spcAft>
                      </a:pPr>
                      <a:r>
                        <a:rPr lang="en-US" sz="1000" kern="1200" dirty="0" err="1">
                          <a:solidFill>
                            <a:srgbClr val="455B85"/>
                          </a:solidFill>
                          <a:effectLst/>
                        </a:rPr>
                        <a:t>Mooc</a:t>
                      </a:r>
                      <a:endParaRPr lang="zh-CN" sz="1000" kern="1200" dirty="0">
                        <a:solidFill>
                          <a:srgbClr val="455B85"/>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1188454">
                <a:tc>
                  <a:txBody>
                    <a:bodyPr/>
                    <a:lstStyle/>
                    <a:p>
                      <a:pPr marL="0" algn="ctr" defTabSz="914354" rtl="0" eaLnBrk="1" fontAlgn="base" latinLnBrk="0" hangingPunct="1">
                        <a:lnSpc>
                          <a:spcPct val="107000"/>
                        </a:lnSpc>
                        <a:spcAft>
                          <a:spcPts val="0"/>
                        </a:spcAft>
                      </a:pPr>
                      <a:r>
                        <a:rPr lang="en-US" sz="1000" kern="1200" dirty="0">
                          <a:solidFill>
                            <a:srgbClr val="455B85"/>
                          </a:solidFill>
                          <a:effectLst/>
                        </a:rPr>
                        <a:t>CU-Boulder</a:t>
                      </a:r>
                      <a:endParaRPr lang="zh-CN" sz="1000" kern="1200" dirty="0">
                        <a:solidFill>
                          <a:srgbClr val="455B85"/>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354" rtl="0" eaLnBrk="1" fontAlgn="base" latinLnBrk="0" hangingPunct="1">
                        <a:lnSpc>
                          <a:spcPct val="107000"/>
                        </a:lnSpc>
                        <a:spcAft>
                          <a:spcPts val="0"/>
                        </a:spcAft>
                      </a:pPr>
                      <a:r>
                        <a:rPr lang="en-US" sz="1000" kern="1200" dirty="0">
                          <a:solidFill>
                            <a:srgbClr val="455B85"/>
                          </a:solidFill>
                          <a:effectLst/>
                        </a:rPr>
                        <a:t>Library web-research-Data Services</a:t>
                      </a:r>
                      <a:endParaRPr lang="zh-CN" sz="1000" kern="1200" dirty="0">
                        <a:solidFill>
                          <a:srgbClr val="455B85"/>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354" rtl="0" eaLnBrk="1" fontAlgn="base" latinLnBrk="0" hangingPunct="1">
                        <a:lnSpc>
                          <a:spcPct val="107000"/>
                        </a:lnSpc>
                        <a:spcAft>
                          <a:spcPts val="0"/>
                        </a:spcAft>
                      </a:pPr>
                      <a:r>
                        <a:rPr lang="en-US" sz="1000" kern="1200" dirty="0">
                          <a:solidFill>
                            <a:srgbClr val="455B85"/>
                          </a:solidFill>
                          <a:effectLst/>
                        </a:rPr>
                        <a:t>Data Services &amp; Scholarly Communication</a:t>
                      </a:r>
                      <a:endParaRPr lang="zh-CN" sz="1000" kern="1200" dirty="0">
                        <a:solidFill>
                          <a:srgbClr val="455B85"/>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354" rtl="0" eaLnBrk="1" fontAlgn="base" latinLnBrk="0" hangingPunct="1">
                        <a:lnSpc>
                          <a:spcPct val="107000"/>
                        </a:lnSpc>
                        <a:spcAft>
                          <a:spcPts val="0"/>
                        </a:spcAft>
                      </a:pPr>
                      <a:r>
                        <a:rPr lang="en-US" sz="1000" kern="1200" dirty="0">
                          <a:solidFill>
                            <a:srgbClr val="455B85"/>
                          </a:solidFill>
                          <a:effectLst/>
                        </a:rPr>
                        <a:t>training, ci, data management, and digital scholarship</a:t>
                      </a:r>
                      <a:endParaRPr lang="zh-CN" sz="1000" kern="1200" dirty="0">
                        <a:solidFill>
                          <a:srgbClr val="455B85"/>
                        </a:solidFill>
                        <a:effectLst/>
                      </a:endParaRPr>
                    </a:p>
                    <a:p>
                      <a:pPr marL="0" algn="ctr" defTabSz="914354" rtl="0" eaLnBrk="1" fontAlgn="base" latinLnBrk="0" hangingPunct="1">
                        <a:lnSpc>
                          <a:spcPct val="107000"/>
                        </a:lnSpc>
                        <a:spcAft>
                          <a:spcPts val="0"/>
                        </a:spcAft>
                      </a:pPr>
                      <a:r>
                        <a:rPr lang="en-US" sz="1000" kern="1200" dirty="0">
                          <a:solidFill>
                            <a:srgbClr val="455B85"/>
                          </a:solidFill>
                          <a:effectLst/>
                        </a:rPr>
                        <a:t> </a:t>
                      </a:r>
                      <a:endParaRPr lang="zh-CN" sz="1000" kern="1200" dirty="0">
                        <a:solidFill>
                          <a:srgbClr val="455B85"/>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354" rtl="0" eaLnBrk="1" fontAlgn="base" latinLnBrk="0" hangingPunct="1">
                        <a:lnSpc>
                          <a:spcPct val="107000"/>
                        </a:lnSpc>
                        <a:spcAft>
                          <a:spcPts val="0"/>
                        </a:spcAft>
                      </a:pPr>
                      <a:r>
                        <a:rPr lang="en-US" sz="1000" kern="1200" dirty="0">
                          <a:solidFill>
                            <a:srgbClr val="455B85"/>
                          </a:solidFill>
                          <a:effectLst/>
                        </a:rPr>
                        <a:t>center for research data &amp;digital scholarship(CRDD)</a:t>
                      </a:r>
                      <a:endParaRPr lang="zh-CN" sz="1000" kern="1200" dirty="0">
                        <a:solidFill>
                          <a:srgbClr val="455B85"/>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354" rtl="0" eaLnBrk="1" fontAlgn="base" latinLnBrk="0" hangingPunct="1">
                        <a:lnSpc>
                          <a:spcPct val="107000"/>
                        </a:lnSpc>
                        <a:spcAft>
                          <a:spcPts val="0"/>
                        </a:spcAft>
                      </a:pPr>
                      <a:r>
                        <a:rPr lang="en-US" sz="1000" kern="1200" dirty="0">
                          <a:solidFill>
                            <a:srgbClr val="455B85"/>
                          </a:solidFill>
                          <a:effectLst/>
                        </a:rPr>
                        <a:t>Consultations,</a:t>
                      </a:r>
                    </a:p>
                    <a:p>
                      <a:pPr marL="0" algn="ctr" defTabSz="914354" rtl="0" eaLnBrk="1" fontAlgn="base" latinLnBrk="0" hangingPunct="1">
                        <a:lnSpc>
                          <a:spcPct val="107000"/>
                        </a:lnSpc>
                        <a:spcAft>
                          <a:spcPts val="0"/>
                        </a:spcAft>
                      </a:pPr>
                      <a:r>
                        <a:rPr lang="en-US" sz="1000" kern="1200" dirty="0">
                          <a:solidFill>
                            <a:srgbClr val="455B85"/>
                          </a:solidFill>
                          <a:effectLst/>
                        </a:rPr>
                        <a:t>workshop</a:t>
                      </a:r>
                      <a:endParaRPr lang="zh-CN" sz="1000" kern="1200" dirty="0">
                        <a:solidFill>
                          <a:srgbClr val="455B85"/>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000848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F4E015B1-7826-4AC6-8C65-7B68CB6BB803}"/>
              </a:ext>
            </a:extLst>
          </p:cNvPr>
          <p:cNvPicPr>
            <a:picLocks noChangeAspect="1"/>
          </p:cNvPicPr>
          <p:nvPr/>
        </p:nvPicPr>
        <p:blipFill rotWithShape="1">
          <a:blip r:embed="rId2">
            <a:extLst>
              <a:ext uri="{28A0092B-C50C-407E-A947-70E740481C1C}">
                <a14:useLocalDpi xmlns:a14="http://schemas.microsoft.com/office/drawing/2010/main" val="0"/>
              </a:ext>
            </a:extLst>
          </a:blip>
          <a:srcRect l="-1" r="-3061" b="-10419"/>
          <a:stretch/>
        </p:blipFill>
        <p:spPr>
          <a:xfrm>
            <a:off x="218738" y="230104"/>
            <a:ext cx="2138613" cy="350921"/>
          </a:xfrm>
          <a:prstGeom prst="rect">
            <a:avLst/>
          </a:prstGeom>
        </p:spPr>
      </p:pic>
      <p:sp>
        <p:nvSpPr>
          <p:cNvPr id="6" name="文本框 5">
            <a:extLst>
              <a:ext uri="{FF2B5EF4-FFF2-40B4-BE49-F238E27FC236}">
                <a16:creationId xmlns:a16="http://schemas.microsoft.com/office/drawing/2014/main" id="{CD71F1B7-8ABC-C68E-BE13-FB7ABBD73BD2}"/>
              </a:ext>
            </a:extLst>
          </p:cNvPr>
          <p:cNvSpPr txBox="1"/>
          <p:nvPr/>
        </p:nvSpPr>
        <p:spPr>
          <a:xfrm>
            <a:off x="1066800" y="2103610"/>
            <a:ext cx="10058400" cy="2498633"/>
          </a:xfrm>
          <a:prstGeom prst="rect">
            <a:avLst/>
          </a:prstGeom>
          <a:noFill/>
        </p:spPr>
        <p:txBody>
          <a:bodyPr wrap="square" rtlCol="0">
            <a:spAutoFit/>
          </a:bodyPr>
          <a:lstStyle/>
          <a:p>
            <a:pPr algn="just">
              <a:lnSpc>
                <a:spcPts val="3200"/>
              </a:lnSpc>
            </a:pPr>
            <a:r>
              <a:rPr lang="en-US" altLang="zh-CN" sz="1600" dirty="0">
                <a:solidFill>
                  <a:srgbClr val="455B85"/>
                </a:solidFill>
              </a:rPr>
              <a:t>I found that the research data management services of three libraries are provided according to the needs of researchers and the service capacity of the library, but there is no uniform service mode. However, they regard the consulting and training of research data management as an important part of their research data management services. By holding workshops and providing consulting services, they are committed to improving the data literacy of university researchers. On this basis, some suggestions and ideas on how to develop research data management services in CUMT are put forward.</a:t>
            </a:r>
            <a:endParaRPr lang="zh-CN" altLang="en-US" sz="1600" dirty="0">
              <a:solidFill>
                <a:srgbClr val="455B85"/>
              </a:solidFill>
            </a:endParaRPr>
          </a:p>
        </p:txBody>
      </p:sp>
      <p:sp>
        <p:nvSpPr>
          <p:cNvPr id="5" name="矩形 4">
            <a:extLst>
              <a:ext uri="{FF2B5EF4-FFF2-40B4-BE49-F238E27FC236}">
                <a16:creationId xmlns:a16="http://schemas.microsoft.com/office/drawing/2014/main" id="{87C648FE-BE1D-4967-AB87-E27F646C6397}"/>
              </a:ext>
            </a:extLst>
          </p:cNvPr>
          <p:cNvSpPr/>
          <p:nvPr/>
        </p:nvSpPr>
        <p:spPr>
          <a:xfrm>
            <a:off x="817547" y="835206"/>
            <a:ext cx="10385989" cy="461665"/>
          </a:xfrm>
          <a:prstGeom prst="rect">
            <a:avLst/>
          </a:prstGeom>
        </p:spPr>
        <p:txBody>
          <a:bodyPr wrap="square">
            <a:spAutoFit/>
          </a:bodyPr>
          <a:lstStyle/>
          <a:p>
            <a:pPr algn="just">
              <a:spcAft>
                <a:spcPts val="0"/>
              </a:spcAft>
            </a:pPr>
            <a:r>
              <a:rPr lang="en-US" altLang="zh-CN" sz="2400" dirty="0">
                <a:solidFill>
                  <a:srgbClr val="C5A75F"/>
                </a:solidFill>
              </a:rPr>
              <a:t>1.</a:t>
            </a:r>
            <a:r>
              <a:rPr lang="zh-CN" altLang="en-US" sz="2400" dirty="0">
                <a:solidFill>
                  <a:srgbClr val="C5A75F"/>
                </a:solidFill>
              </a:rPr>
              <a:t> </a:t>
            </a:r>
            <a:r>
              <a:rPr lang="en-US" altLang="zh-CN" sz="2400" dirty="0">
                <a:solidFill>
                  <a:srgbClr val="C5A75F"/>
                </a:solidFill>
              </a:rPr>
              <a:t>About research data management service</a:t>
            </a:r>
            <a:endParaRPr lang="zh-CN" altLang="zh-CN" sz="2400" kern="100" dirty="0">
              <a:solidFill>
                <a:srgbClr val="C5A75F"/>
              </a:solidFill>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653128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F4E015B1-7826-4AC6-8C65-7B68CB6BB803}"/>
              </a:ext>
            </a:extLst>
          </p:cNvPr>
          <p:cNvPicPr>
            <a:picLocks noChangeAspect="1"/>
          </p:cNvPicPr>
          <p:nvPr/>
        </p:nvPicPr>
        <p:blipFill rotWithShape="1">
          <a:blip r:embed="rId2">
            <a:extLst>
              <a:ext uri="{28A0092B-C50C-407E-A947-70E740481C1C}">
                <a14:useLocalDpi xmlns:a14="http://schemas.microsoft.com/office/drawing/2010/main" val="0"/>
              </a:ext>
            </a:extLst>
          </a:blip>
          <a:srcRect l="-1" r="-3061" b="-10419"/>
          <a:stretch/>
        </p:blipFill>
        <p:spPr>
          <a:xfrm>
            <a:off x="218738" y="230104"/>
            <a:ext cx="2138613" cy="350921"/>
          </a:xfrm>
          <a:prstGeom prst="rect">
            <a:avLst/>
          </a:prstGeom>
        </p:spPr>
      </p:pic>
      <p:sp>
        <p:nvSpPr>
          <p:cNvPr id="6" name="文本框 5">
            <a:extLst>
              <a:ext uri="{FF2B5EF4-FFF2-40B4-BE49-F238E27FC236}">
                <a16:creationId xmlns:a16="http://schemas.microsoft.com/office/drawing/2014/main" id="{962F138D-9812-4A62-880D-E7EB94CA2680}"/>
              </a:ext>
            </a:extLst>
          </p:cNvPr>
          <p:cNvSpPr txBox="1"/>
          <p:nvPr/>
        </p:nvSpPr>
        <p:spPr>
          <a:xfrm>
            <a:off x="1044011" y="1683247"/>
            <a:ext cx="10103978" cy="3801041"/>
          </a:xfrm>
          <a:prstGeom prst="rect">
            <a:avLst/>
          </a:prstGeom>
          <a:noFill/>
        </p:spPr>
        <p:txBody>
          <a:bodyPr wrap="square" rtlCol="0">
            <a:spAutoFit/>
          </a:bodyPr>
          <a:lstStyle/>
          <a:p>
            <a:pPr algn="just">
              <a:lnSpc>
                <a:spcPts val="3000"/>
              </a:lnSpc>
            </a:pPr>
            <a:r>
              <a:rPr lang="en-US" altLang="zh-CN" sz="1600" dirty="0">
                <a:solidFill>
                  <a:srgbClr val="455B85"/>
                </a:solidFill>
              </a:rPr>
              <a:t>Some suggestions and ideas on how to develop research data management services in CUMT</a:t>
            </a:r>
            <a:r>
              <a:rPr lang="zh-CN" altLang="en-US" sz="1600" dirty="0">
                <a:solidFill>
                  <a:srgbClr val="455B85"/>
                </a:solidFill>
              </a:rPr>
              <a:t>：</a:t>
            </a:r>
            <a:endParaRPr lang="en-US" altLang="zh-CN" sz="1600" dirty="0">
              <a:solidFill>
                <a:srgbClr val="455B85"/>
              </a:solidFill>
            </a:endParaRPr>
          </a:p>
          <a:p>
            <a:pPr algn="just">
              <a:lnSpc>
                <a:spcPts val="3000"/>
              </a:lnSpc>
            </a:pPr>
            <a:endParaRPr lang="en-US" altLang="zh-CN" sz="1600" dirty="0">
              <a:solidFill>
                <a:srgbClr val="455B85"/>
              </a:solidFill>
            </a:endParaRPr>
          </a:p>
          <a:p>
            <a:pPr marL="285750" indent="-285750" algn="just">
              <a:lnSpc>
                <a:spcPts val="3000"/>
              </a:lnSpc>
              <a:buClr>
                <a:srgbClr val="C5A75F"/>
              </a:buClr>
              <a:buSzPct val="150000"/>
              <a:buFont typeface="Wingdings" panose="05000000000000000000" pitchFamily="2" charset="2"/>
              <a:buChar char="n"/>
            </a:pPr>
            <a:r>
              <a:rPr lang="en-US" altLang="zh-CN" sz="1600" dirty="0">
                <a:solidFill>
                  <a:srgbClr val="455B85"/>
                </a:solidFill>
              </a:rPr>
              <a:t>The portal of research data management service is set on the homepage of the library to provide knowledge, software, platforms, tools and policies of domestic and foreign data services, and push this information to teachers, researchers and graduate students.</a:t>
            </a:r>
          </a:p>
          <a:p>
            <a:pPr marL="285750" indent="-285750" algn="just">
              <a:lnSpc>
                <a:spcPts val="3000"/>
              </a:lnSpc>
              <a:buClr>
                <a:srgbClr val="C5A75F"/>
              </a:buClr>
              <a:buSzPct val="150000"/>
              <a:buFont typeface="Wingdings" panose="05000000000000000000" pitchFamily="2" charset="2"/>
              <a:buChar char="n"/>
            </a:pPr>
            <a:r>
              <a:rPr lang="en-US" altLang="zh-CN" sz="1600" dirty="0">
                <a:solidFill>
                  <a:srgbClr val="455B85"/>
                </a:solidFill>
              </a:rPr>
              <a:t>To offer data management courses for graduate students or to integrate data management knowledge into information literacy courses.</a:t>
            </a:r>
          </a:p>
          <a:p>
            <a:pPr marL="285750" indent="-285750" algn="just">
              <a:lnSpc>
                <a:spcPts val="3000"/>
              </a:lnSpc>
              <a:buClr>
                <a:srgbClr val="C5A75F"/>
              </a:buClr>
              <a:buSzPct val="150000"/>
              <a:buFont typeface="Wingdings" panose="05000000000000000000" pitchFamily="2" charset="2"/>
              <a:buChar char="n"/>
            </a:pPr>
            <a:r>
              <a:rPr lang="en-US" altLang="zh-CN" sz="1600" dirty="0">
                <a:solidFill>
                  <a:srgbClr val="455B85"/>
                </a:solidFill>
              </a:rPr>
              <a:t>Conduct data literacy training for new faculty.</a:t>
            </a:r>
          </a:p>
          <a:p>
            <a:pPr marL="285750" indent="-285750" algn="just">
              <a:lnSpc>
                <a:spcPts val="3000"/>
              </a:lnSpc>
              <a:buClr>
                <a:srgbClr val="C5A75F"/>
              </a:buClr>
              <a:buSzPct val="150000"/>
              <a:buFont typeface="Wingdings" panose="05000000000000000000" pitchFamily="2" charset="2"/>
              <a:buChar char="n"/>
            </a:pPr>
            <a:r>
              <a:rPr lang="en-US" altLang="zh-CN" sz="1600" dirty="0">
                <a:solidFill>
                  <a:srgbClr val="455B85"/>
                </a:solidFill>
              </a:rPr>
              <a:t>Improve librarians' data literacy and train data librarians.</a:t>
            </a:r>
          </a:p>
          <a:p>
            <a:pPr algn="just"/>
            <a:endParaRPr lang="zh-CN" altLang="en-US" sz="1600" dirty="0">
              <a:solidFill>
                <a:srgbClr val="455B85"/>
              </a:solidFill>
            </a:endParaRPr>
          </a:p>
        </p:txBody>
      </p:sp>
      <p:sp>
        <p:nvSpPr>
          <p:cNvPr id="5" name="矩形 4">
            <a:extLst>
              <a:ext uri="{FF2B5EF4-FFF2-40B4-BE49-F238E27FC236}">
                <a16:creationId xmlns:a16="http://schemas.microsoft.com/office/drawing/2014/main" id="{CBD4F703-32C3-4BAB-B1DD-AD6EEBF635E2}"/>
              </a:ext>
            </a:extLst>
          </p:cNvPr>
          <p:cNvSpPr/>
          <p:nvPr/>
        </p:nvSpPr>
        <p:spPr>
          <a:xfrm>
            <a:off x="817547" y="835206"/>
            <a:ext cx="10385989" cy="461665"/>
          </a:xfrm>
          <a:prstGeom prst="rect">
            <a:avLst/>
          </a:prstGeom>
        </p:spPr>
        <p:txBody>
          <a:bodyPr wrap="square">
            <a:spAutoFit/>
          </a:bodyPr>
          <a:lstStyle/>
          <a:p>
            <a:pPr algn="just">
              <a:spcAft>
                <a:spcPts val="0"/>
              </a:spcAft>
            </a:pPr>
            <a:r>
              <a:rPr lang="en-US" altLang="zh-CN" sz="2400" dirty="0">
                <a:solidFill>
                  <a:srgbClr val="C5A75F"/>
                </a:solidFill>
              </a:rPr>
              <a:t>1.</a:t>
            </a:r>
            <a:r>
              <a:rPr lang="zh-CN" altLang="en-US" sz="2400" dirty="0">
                <a:solidFill>
                  <a:srgbClr val="C5A75F"/>
                </a:solidFill>
              </a:rPr>
              <a:t> </a:t>
            </a:r>
            <a:r>
              <a:rPr lang="en-US" altLang="zh-CN" sz="2400" dirty="0">
                <a:solidFill>
                  <a:srgbClr val="C5A75F"/>
                </a:solidFill>
              </a:rPr>
              <a:t>About research data management service</a:t>
            </a:r>
            <a:endParaRPr lang="zh-CN" altLang="zh-CN" sz="2400" kern="100" dirty="0">
              <a:solidFill>
                <a:srgbClr val="C5A75F"/>
              </a:solidFill>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7313004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F4E015B1-7826-4AC6-8C65-7B68CB6BB803}"/>
              </a:ext>
            </a:extLst>
          </p:cNvPr>
          <p:cNvPicPr>
            <a:picLocks noChangeAspect="1"/>
          </p:cNvPicPr>
          <p:nvPr/>
        </p:nvPicPr>
        <p:blipFill rotWithShape="1">
          <a:blip r:embed="rId2">
            <a:extLst>
              <a:ext uri="{28A0092B-C50C-407E-A947-70E740481C1C}">
                <a14:useLocalDpi xmlns:a14="http://schemas.microsoft.com/office/drawing/2010/main" val="0"/>
              </a:ext>
            </a:extLst>
          </a:blip>
          <a:srcRect l="-1" r="-3061" b="-10419"/>
          <a:stretch/>
        </p:blipFill>
        <p:spPr>
          <a:xfrm>
            <a:off x="218738" y="230104"/>
            <a:ext cx="2138613" cy="350921"/>
          </a:xfrm>
          <a:prstGeom prst="rect">
            <a:avLst/>
          </a:prstGeom>
        </p:spPr>
      </p:pic>
      <p:sp>
        <p:nvSpPr>
          <p:cNvPr id="6" name="文本框 5">
            <a:extLst>
              <a:ext uri="{FF2B5EF4-FFF2-40B4-BE49-F238E27FC236}">
                <a16:creationId xmlns:a16="http://schemas.microsoft.com/office/drawing/2014/main" id="{081E18A4-4E6B-4AEE-B658-A998E7DDE078}"/>
              </a:ext>
            </a:extLst>
          </p:cNvPr>
          <p:cNvSpPr txBox="1"/>
          <p:nvPr/>
        </p:nvSpPr>
        <p:spPr>
          <a:xfrm>
            <a:off x="1056604" y="2242945"/>
            <a:ext cx="9771315" cy="1774075"/>
          </a:xfrm>
          <a:prstGeom prst="rect">
            <a:avLst/>
          </a:prstGeom>
          <a:noFill/>
        </p:spPr>
        <p:txBody>
          <a:bodyPr wrap="square" rtlCol="0">
            <a:spAutoFit/>
          </a:bodyPr>
          <a:lstStyle/>
          <a:p>
            <a:pPr algn="just">
              <a:lnSpc>
                <a:spcPts val="3400"/>
              </a:lnSpc>
            </a:pPr>
            <a:r>
              <a:rPr lang="en-US" altLang="zh-CN" sz="1600" dirty="0">
                <a:solidFill>
                  <a:srgbClr val="455B85"/>
                </a:solidFill>
              </a:rPr>
              <a:t>During my visit to the Arthur Lakes library</a:t>
            </a:r>
            <a:r>
              <a:rPr lang="en-US" altLang="zh-CN" sz="1600" b="0" i="0" dirty="0">
                <a:solidFill>
                  <a:srgbClr val="455B85"/>
                </a:solidFill>
                <a:effectLst/>
                <a:latin typeface="Lucida Grande"/>
              </a:rPr>
              <a:t>,</a:t>
            </a:r>
            <a:r>
              <a:rPr lang="en-US" altLang="zh-CN" sz="1600" dirty="0">
                <a:solidFill>
                  <a:srgbClr val="455B85"/>
                </a:solidFill>
              </a:rPr>
              <a:t> I also collected some materials about Chinese students who studied in the university before 1935. Some of them taught in China University of Mining and Technology after returning to China. They brought the advanced university-running ideas and experience of Colorado School of Mines to CUMT.</a:t>
            </a:r>
            <a:endParaRPr lang="zh-CN" altLang="en-US" sz="1600" dirty="0">
              <a:solidFill>
                <a:srgbClr val="455B85"/>
              </a:solidFill>
            </a:endParaRPr>
          </a:p>
        </p:txBody>
      </p:sp>
      <p:sp>
        <p:nvSpPr>
          <p:cNvPr id="5" name="矩形 4">
            <a:extLst>
              <a:ext uri="{FF2B5EF4-FFF2-40B4-BE49-F238E27FC236}">
                <a16:creationId xmlns:a16="http://schemas.microsoft.com/office/drawing/2014/main" id="{CA5D3FA4-E551-4897-8BA8-EC772FAE3B07}"/>
              </a:ext>
            </a:extLst>
          </p:cNvPr>
          <p:cNvSpPr/>
          <p:nvPr/>
        </p:nvSpPr>
        <p:spPr>
          <a:xfrm>
            <a:off x="817547" y="835206"/>
            <a:ext cx="10385989" cy="461665"/>
          </a:xfrm>
          <a:prstGeom prst="rect">
            <a:avLst/>
          </a:prstGeom>
        </p:spPr>
        <p:txBody>
          <a:bodyPr wrap="square">
            <a:spAutoFit/>
          </a:bodyPr>
          <a:lstStyle/>
          <a:p>
            <a:pPr algn="just">
              <a:spcAft>
                <a:spcPts val="0"/>
              </a:spcAft>
            </a:pPr>
            <a:r>
              <a:rPr lang="en-US" altLang="zh-CN" sz="2400" dirty="0">
                <a:solidFill>
                  <a:srgbClr val="C5A75F"/>
                </a:solidFill>
              </a:rPr>
              <a:t>2. Historical connection between Mines and CUMT</a:t>
            </a:r>
          </a:p>
        </p:txBody>
      </p:sp>
    </p:spTree>
    <p:extLst>
      <p:ext uri="{BB962C8B-B14F-4D97-AF65-F5344CB8AC3E}">
        <p14:creationId xmlns:p14="http://schemas.microsoft.com/office/powerpoint/2010/main" val="1462853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F4E015B1-7826-4AC6-8C65-7B68CB6BB803}"/>
              </a:ext>
            </a:extLst>
          </p:cNvPr>
          <p:cNvPicPr>
            <a:picLocks noChangeAspect="1"/>
          </p:cNvPicPr>
          <p:nvPr/>
        </p:nvPicPr>
        <p:blipFill rotWithShape="1">
          <a:blip r:embed="rId2">
            <a:extLst>
              <a:ext uri="{28A0092B-C50C-407E-A947-70E740481C1C}">
                <a14:useLocalDpi xmlns:a14="http://schemas.microsoft.com/office/drawing/2010/main" val="0"/>
              </a:ext>
            </a:extLst>
          </a:blip>
          <a:srcRect l="-1" r="-3061" b="-10419"/>
          <a:stretch/>
        </p:blipFill>
        <p:spPr>
          <a:xfrm>
            <a:off x="218738" y="230104"/>
            <a:ext cx="2138613" cy="350921"/>
          </a:xfrm>
          <a:prstGeom prst="rect">
            <a:avLst/>
          </a:prstGeom>
        </p:spPr>
      </p:pic>
      <p:sp>
        <p:nvSpPr>
          <p:cNvPr id="8" name="文本框 7">
            <a:extLst>
              <a:ext uri="{FF2B5EF4-FFF2-40B4-BE49-F238E27FC236}">
                <a16:creationId xmlns:a16="http://schemas.microsoft.com/office/drawing/2014/main" id="{73AA289C-F2F3-4861-A508-DFBCACDDB9B1}"/>
              </a:ext>
            </a:extLst>
          </p:cNvPr>
          <p:cNvSpPr txBox="1"/>
          <p:nvPr/>
        </p:nvSpPr>
        <p:spPr>
          <a:xfrm>
            <a:off x="1207833" y="4770639"/>
            <a:ext cx="4486542" cy="276999"/>
          </a:xfrm>
          <a:prstGeom prst="rect">
            <a:avLst/>
          </a:prstGeom>
          <a:noFill/>
        </p:spPr>
        <p:txBody>
          <a:bodyPr wrap="square" rtlCol="0">
            <a:spAutoFit/>
          </a:bodyPr>
          <a:lstStyle/>
          <a:p>
            <a:pPr algn="r"/>
            <a:r>
              <a:rPr lang="en-US" altLang="zh-CN" sz="1200" dirty="0">
                <a:solidFill>
                  <a:srgbClr val="C5A75F"/>
                </a:solidFill>
              </a:rPr>
              <a:t>                    ——《</a:t>
            </a:r>
            <a:r>
              <a:rPr lang="zh-CN" altLang="en-US" sz="1200" dirty="0">
                <a:solidFill>
                  <a:srgbClr val="C5A75F"/>
                </a:solidFill>
              </a:rPr>
              <a:t>中国矿业大学简史</a:t>
            </a:r>
            <a:r>
              <a:rPr lang="en-US" altLang="zh-CN" sz="1200" dirty="0">
                <a:solidFill>
                  <a:srgbClr val="C5A75F"/>
                </a:solidFill>
              </a:rPr>
              <a:t>》</a:t>
            </a:r>
            <a:endParaRPr lang="zh-CN" altLang="en-US" sz="1200" dirty="0">
              <a:solidFill>
                <a:srgbClr val="C5A75F"/>
              </a:solidFill>
            </a:endParaRPr>
          </a:p>
        </p:txBody>
      </p:sp>
      <p:sp>
        <p:nvSpPr>
          <p:cNvPr id="10" name="矩形 9">
            <a:extLst>
              <a:ext uri="{FF2B5EF4-FFF2-40B4-BE49-F238E27FC236}">
                <a16:creationId xmlns:a16="http://schemas.microsoft.com/office/drawing/2014/main" id="{B7A43561-A35F-4F79-9BB3-CB9A501F5FC2}"/>
              </a:ext>
            </a:extLst>
          </p:cNvPr>
          <p:cNvSpPr/>
          <p:nvPr/>
        </p:nvSpPr>
        <p:spPr>
          <a:xfrm>
            <a:off x="6162928" y="1969872"/>
            <a:ext cx="5429429" cy="2800767"/>
          </a:xfrm>
          <a:prstGeom prst="rect">
            <a:avLst/>
          </a:prstGeom>
        </p:spPr>
        <p:txBody>
          <a:bodyPr wrap="square">
            <a:spAutoFit/>
          </a:bodyPr>
          <a:lstStyle/>
          <a:p>
            <a:pPr algn="just"/>
            <a:r>
              <a:rPr lang="en-US" altLang="zh-CN" sz="1600" dirty="0">
                <a:solidFill>
                  <a:srgbClr val="455B85"/>
                </a:solidFill>
              </a:rPr>
              <a:t>Section II Reference the teaching management mode of American universities</a:t>
            </a:r>
          </a:p>
          <a:p>
            <a:pPr algn="just"/>
            <a:r>
              <a:rPr lang="en-US" altLang="zh-CN" dirty="0">
                <a:solidFill>
                  <a:srgbClr val="455B85"/>
                </a:solidFill>
              </a:rPr>
              <a:t>      </a:t>
            </a:r>
          </a:p>
          <a:p>
            <a:pPr algn="just"/>
            <a:r>
              <a:rPr lang="en-US" altLang="zh-CN" sz="1400" dirty="0">
                <a:solidFill>
                  <a:srgbClr val="455B85"/>
                </a:solidFill>
              </a:rPr>
              <a:t>As the first mining higher education institution in modern China, The dean</a:t>
            </a:r>
            <a:r>
              <a:rPr lang="zh-CN" altLang="en-US" sz="1400" dirty="0">
                <a:solidFill>
                  <a:srgbClr val="455B85"/>
                </a:solidFill>
              </a:rPr>
              <a:t> </a:t>
            </a:r>
            <a:r>
              <a:rPr lang="en-US" altLang="zh-CN" sz="1400" dirty="0">
                <a:solidFill>
                  <a:srgbClr val="455B85"/>
                </a:solidFill>
              </a:rPr>
              <a:t>and</a:t>
            </a:r>
            <a:r>
              <a:rPr lang="zh-CN" altLang="en-US" sz="1400" dirty="0">
                <a:solidFill>
                  <a:srgbClr val="455B85"/>
                </a:solidFill>
              </a:rPr>
              <a:t> </a:t>
            </a:r>
            <a:r>
              <a:rPr lang="en-US" altLang="zh-CN" sz="1400" dirty="0">
                <a:solidFill>
                  <a:srgbClr val="455B85"/>
                </a:solidFill>
              </a:rPr>
              <a:t>professor</a:t>
            </a:r>
            <a:r>
              <a:rPr lang="zh-CN" altLang="en-US" sz="1400" dirty="0">
                <a:solidFill>
                  <a:srgbClr val="455B85"/>
                </a:solidFill>
              </a:rPr>
              <a:t> </a:t>
            </a:r>
            <a:r>
              <a:rPr lang="en-US" altLang="zh-CN" sz="1400" dirty="0">
                <a:solidFill>
                  <a:srgbClr val="455B85"/>
                </a:solidFill>
              </a:rPr>
              <a:t>of</a:t>
            </a:r>
            <a:r>
              <a:rPr lang="zh-CN" altLang="en-US" sz="1400" dirty="0">
                <a:solidFill>
                  <a:srgbClr val="455B85"/>
                </a:solidFill>
              </a:rPr>
              <a:t> </a:t>
            </a:r>
            <a:r>
              <a:rPr lang="en-US" altLang="zh-CN" sz="1400" dirty="0">
                <a:solidFill>
                  <a:srgbClr val="455B85"/>
                </a:solidFill>
              </a:rPr>
              <a:t>Tsiaotso Engineering College were mostly students studying in the United States. Its education system is based on </a:t>
            </a:r>
            <a:r>
              <a:rPr lang="en-US" altLang="zh-CN" sz="1400" u="sng" dirty="0">
                <a:solidFill>
                  <a:srgbClr val="455B85"/>
                </a:solidFill>
              </a:rPr>
              <a:t>American universities, especially Colorado School</a:t>
            </a:r>
            <a:r>
              <a:rPr lang="zh-CN" altLang="en-US" sz="1400" u="sng" dirty="0">
                <a:solidFill>
                  <a:srgbClr val="455B85"/>
                </a:solidFill>
              </a:rPr>
              <a:t> </a:t>
            </a:r>
            <a:r>
              <a:rPr lang="en-US" altLang="zh-CN" sz="1400" u="sng" dirty="0">
                <a:solidFill>
                  <a:srgbClr val="455B85"/>
                </a:solidFill>
              </a:rPr>
              <a:t>of Mines, University of Missouri, and Columbia University. </a:t>
            </a:r>
            <a:r>
              <a:rPr lang="en-US" altLang="zh-CN" sz="1400" dirty="0">
                <a:solidFill>
                  <a:srgbClr val="455B85"/>
                </a:solidFill>
              </a:rPr>
              <a:t>It has quite a method and a solid foundation.</a:t>
            </a:r>
          </a:p>
          <a:p>
            <a:pPr algn="just"/>
            <a:r>
              <a:rPr lang="en-US" altLang="zh-CN" sz="1400" dirty="0">
                <a:solidFill>
                  <a:srgbClr val="455B85"/>
                </a:solidFill>
              </a:rPr>
              <a:t>       </a:t>
            </a:r>
          </a:p>
          <a:p>
            <a:pPr algn="just"/>
            <a:r>
              <a:rPr lang="en-US" altLang="zh-CN" sz="1400" dirty="0">
                <a:solidFill>
                  <a:srgbClr val="455B85"/>
                </a:solidFill>
              </a:rPr>
              <a:t> ——《The brief history of China University of Mining and Technology 》</a:t>
            </a:r>
          </a:p>
        </p:txBody>
      </p:sp>
      <p:pic>
        <p:nvPicPr>
          <p:cNvPr id="4" name="图片 3">
            <a:extLst>
              <a:ext uri="{FF2B5EF4-FFF2-40B4-BE49-F238E27FC236}">
                <a16:creationId xmlns:a16="http://schemas.microsoft.com/office/drawing/2014/main" id="{35560A66-8BC3-75D3-5203-D58A163CA6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547" y="1969872"/>
            <a:ext cx="4622063" cy="2492088"/>
          </a:xfrm>
          <a:prstGeom prst="rect">
            <a:avLst/>
          </a:prstGeom>
          <a:ln>
            <a:noFill/>
          </a:ln>
          <a:effectLst>
            <a:outerShdw blurRad="292100" dist="139700" dir="2700000" algn="tl" rotWithShape="0">
              <a:srgbClr val="333333">
                <a:alpha val="65000"/>
              </a:srgbClr>
            </a:outerShdw>
          </a:effectLst>
        </p:spPr>
      </p:pic>
      <p:sp>
        <p:nvSpPr>
          <p:cNvPr id="7" name="矩形 6">
            <a:extLst>
              <a:ext uri="{FF2B5EF4-FFF2-40B4-BE49-F238E27FC236}">
                <a16:creationId xmlns:a16="http://schemas.microsoft.com/office/drawing/2014/main" id="{2C55B63D-FF77-4D6D-BBC5-1FA6692F6568}"/>
              </a:ext>
            </a:extLst>
          </p:cNvPr>
          <p:cNvSpPr/>
          <p:nvPr/>
        </p:nvSpPr>
        <p:spPr>
          <a:xfrm>
            <a:off x="817547" y="835206"/>
            <a:ext cx="10385989" cy="461665"/>
          </a:xfrm>
          <a:prstGeom prst="rect">
            <a:avLst/>
          </a:prstGeom>
        </p:spPr>
        <p:txBody>
          <a:bodyPr wrap="square">
            <a:spAutoFit/>
          </a:bodyPr>
          <a:lstStyle/>
          <a:p>
            <a:pPr algn="just">
              <a:spcAft>
                <a:spcPts val="0"/>
              </a:spcAft>
            </a:pPr>
            <a:r>
              <a:rPr lang="en-US" altLang="zh-CN" sz="2400" dirty="0">
                <a:solidFill>
                  <a:srgbClr val="C5A75F"/>
                </a:solidFill>
              </a:rPr>
              <a:t>2. Historical connection between Mines and CUMT</a:t>
            </a:r>
          </a:p>
        </p:txBody>
      </p:sp>
    </p:spTree>
    <p:extLst>
      <p:ext uri="{BB962C8B-B14F-4D97-AF65-F5344CB8AC3E}">
        <p14:creationId xmlns:p14="http://schemas.microsoft.com/office/powerpoint/2010/main" val="1472496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F4E015B1-7826-4AC6-8C65-7B68CB6BB803}"/>
              </a:ext>
            </a:extLst>
          </p:cNvPr>
          <p:cNvPicPr>
            <a:picLocks noChangeAspect="1"/>
          </p:cNvPicPr>
          <p:nvPr/>
        </p:nvPicPr>
        <p:blipFill rotWithShape="1">
          <a:blip r:embed="rId2">
            <a:extLst>
              <a:ext uri="{28A0092B-C50C-407E-A947-70E740481C1C}">
                <a14:useLocalDpi xmlns:a14="http://schemas.microsoft.com/office/drawing/2010/main" val="0"/>
              </a:ext>
            </a:extLst>
          </a:blip>
          <a:srcRect l="-1" r="-3061" b="-10419"/>
          <a:stretch/>
        </p:blipFill>
        <p:spPr>
          <a:xfrm>
            <a:off x="218738" y="230104"/>
            <a:ext cx="2138613" cy="350921"/>
          </a:xfrm>
          <a:prstGeom prst="rect">
            <a:avLst/>
          </a:prstGeom>
        </p:spPr>
      </p:pic>
      <p:graphicFrame>
        <p:nvGraphicFramePr>
          <p:cNvPr id="6" name="表格 5">
            <a:extLst>
              <a:ext uri="{FF2B5EF4-FFF2-40B4-BE49-F238E27FC236}">
                <a16:creationId xmlns:a16="http://schemas.microsoft.com/office/drawing/2014/main" id="{BB63AAE1-23D0-4463-8CA1-15FB6B2C7FDB}"/>
              </a:ext>
            </a:extLst>
          </p:cNvPr>
          <p:cNvGraphicFramePr>
            <a:graphicFrameLocks noGrp="1"/>
          </p:cNvGraphicFramePr>
          <p:nvPr>
            <p:extLst>
              <p:ext uri="{D42A27DB-BD31-4B8C-83A1-F6EECF244321}">
                <p14:modId xmlns:p14="http://schemas.microsoft.com/office/powerpoint/2010/main" val="3333192535"/>
              </p:ext>
            </p:extLst>
          </p:nvPr>
        </p:nvGraphicFramePr>
        <p:xfrm>
          <a:off x="789774" y="1844842"/>
          <a:ext cx="10612452" cy="3665622"/>
        </p:xfrm>
        <a:graphic>
          <a:graphicData uri="http://schemas.openxmlformats.org/drawingml/2006/table">
            <a:tbl>
              <a:tblPr firstRow="1" bandRow="1">
                <a:tableStyleId>{85BE263C-DBD7-4A20-BB59-AAB30ACAA65A}</a:tableStyleId>
              </a:tblPr>
              <a:tblGrid>
                <a:gridCol w="1467567">
                  <a:extLst>
                    <a:ext uri="{9D8B030D-6E8A-4147-A177-3AD203B41FA5}">
                      <a16:colId xmlns:a16="http://schemas.microsoft.com/office/drawing/2014/main" val="20000"/>
                    </a:ext>
                  </a:extLst>
                </a:gridCol>
                <a:gridCol w="1737598">
                  <a:extLst>
                    <a:ext uri="{9D8B030D-6E8A-4147-A177-3AD203B41FA5}">
                      <a16:colId xmlns:a16="http://schemas.microsoft.com/office/drawing/2014/main" val="20001"/>
                    </a:ext>
                  </a:extLst>
                </a:gridCol>
                <a:gridCol w="1525644">
                  <a:extLst>
                    <a:ext uri="{9D8B030D-6E8A-4147-A177-3AD203B41FA5}">
                      <a16:colId xmlns:a16="http://schemas.microsoft.com/office/drawing/2014/main" val="20002"/>
                    </a:ext>
                  </a:extLst>
                </a:gridCol>
                <a:gridCol w="1905712">
                  <a:extLst>
                    <a:ext uri="{9D8B030D-6E8A-4147-A177-3AD203B41FA5}">
                      <a16:colId xmlns:a16="http://schemas.microsoft.com/office/drawing/2014/main" val="20003"/>
                    </a:ext>
                  </a:extLst>
                </a:gridCol>
                <a:gridCol w="2235320">
                  <a:extLst>
                    <a:ext uri="{9D8B030D-6E8A-4147-A177-3AD203B41FA5}">
                      <a16:colId xmlns:a16="http://schemas.microsoft.com/office/drawing/2014/main" val="20004"/>
                    </a:ext>
                  </a:extLst>
                </a:gridCol>
                <a:gridCol w="1740611">
                  <a:extLst>
                    <a:ext uri="{9D8B030D-6E8A-4147-A177-3AD203B41FA5}">
                      <a16:colId xmlns:a16="http://schemas.microsoft.com/office/drawing/2014/main" val="20005"/>
                    </a:ext>
                  </a:extLst>
                </a:gridCol>
              </a:tblGrid>
              <a:tr h="530362">
                <a:tc>
                  <a:txBody>
                    <a:bodyPr/>
                    <a:lstStyle/>
                    <a:p>
                      <a:pPr algn="ctr" fontAlgn="ctr"/>
                      <a:r>
                        <a:rPr lang="en-US" sz="1200" b="1" u="none" strike="noStrike" dirty="0">
                          <a:effectLst/>
                        </a:rPr>
                        <a:t>Name</a:t>
                      </a:r>
                    </a:p>
                    <a:p>
                      <a:pPr algn="ctr" fontAlgn="ctr"/>
                      <a:r>
                        <a:rPr lang="en-US" sz="1200" b="1" u="none" strike="noStrike" dirty="0">
                          <a:effectLst/>
                        </a:rPr>
                        <a:t>（Chinese Name）</a:t>
                      </a:r>
                      <a:endParaRPr lang="en-US" sz="1200" b="1" i="0" u="none" strike="noStrike" dirty="0">
                        <a:solidFill>
                          <a:srgbClr val="000000"/>
                        </a:solidFill>
                        <a:effectLst/>
                        <a:latin typeface="宋体" panose="02010600030101010101" pitchFamily="2" charset="-122"/>
                        <a:ea typeface="宋体" panose="02010600030101010101" pitchFamily="2" charset="-122"/>
                      </a:endParaRPr>
                    </a:p>
                  </a:txBody>
                  <a:tcPr marL="8363" marR="8363" marT="8363" marB="0" anchor="ctr"/>
                </a:tc>
                <a:tc>
                  <a:txBody>
                    <a:bodyPr/>
                    <a:lstStyle/>
                    <a:p>
                      <a:pPr algn="ctr" fontAlgn="ctr"/>
                      <a:r>
                        <a:rPr lang="en-US" sz="1200" b="1" u="none" strike="noStrike" dirty="0">
                          <a:effectLst/>
                        </a:rPr>
                        <a:t>Status; CSM Degree and Date Awarded*</a:t>
                      </a:r>
                      <a:endParaRPr lang="en-US" sz="1200" b="1" i="0" u="none" strike="noStrike" dirty="0">
                        <a:solidFill>
                          <a:srgbClr val="000000"/>
                        </a:solidFill>
                        <a:effectLst/>
                        <a:latin typeface="宋体" panose="02010600030101010101" pitchFamily="2" charset="-122"/>
                        <a:ea typeface="宋体" panose="02010600030101010101" pitchFamily="2" charset="-122"/>
                      </a:endParaRPr>
                    </a:p>
                  </a:txBody>
                  <a:tcPr marL="8363" marR="8363" marT="8363" marB="0" anchor="ctr"/>
                </a:tc>
                <a:tc>
                  <a:txBody>
                    <a:bodyPr/>
                    <a:lstStyle/>
                    <a:p>
                      <a:pPr algn="ctr" fontAlgn="ctr"/>
                      <a:r>
                        <a:rPr lang="en-US" sz="1200" b="1" u="none" strike="noStrike" dirty="0">
                          <a:effectLst/>
                        </a:rPr>
                        <a:t>Catalog Edition</a:t>
                      </a:r>
                      <a:endParaRPr lang="en-US" sz="1200" b="1" i="0" u="none" strike="noStrike" dirty="0">
                        <a:solidFill>
                          <a:srgbClr val="000000"/>
                        </a:solidFill>
                        <a:effectLst/>
                        <a:latin typeface="宋体" panose="02010600030101010101" pitchFamily="2" charset="-122"/>
                        <a:ea typeface="宋体" panose="02010600030101010101" pitchFamily="2" charset="-122"/>
                      </a:endParaRPr>
                    </a:p>
                  </a:txBody>
                  <a:tcPr marL="8363" marR="8363" marT="8363" marB="0" anchor="ctr"/>
                </a:tc>
                <a:tc>
                  <a:txBody>
                    <a:bodyPr/>
                    <a:lstStyle/>
                    <a:p>
                      <a:pPr algn="ctr" fontAlgn="ctr"/>
                      <a:r>
                        <a:rPr lang="en-US" sz="1200" b="1" u="none" strike="noStrike" dirty="0">
                          <a:effectLst/>
                        </a:rPr>
                        <a:t>Origin</a:t>
                      </a:r>
                      <a:endParaRPr lang="en-US" sz="1200" b="1" i="0" u="none" strike="noStrike" dirty="0">
                        <a:solidFill>
                          <a:srgbClr val="000000"/>
                        </a:solidFill>
                        <a:effectLst/>
                        <a:latin typeface="宋体" panose="02010600030101010101" pitchFamily="2" charset="-122"/>
                        <a:ea typeface="宋体" panose="02010600030101010101" pitchFamily="2" charset="-122"/>
                      </a:endParaRPr>
                    </a:p>
                  </a:txBody>
                  <a:tcPr marL="8363" marR="8363" marT="8363" marB="0" anchor="ctr"/>
                </a:tc>
                <a:tc>
                  <a:txBody>
                    <a:bodyPr/>
                    <a:lstStyle/>
                    <a:p>
                      <a:pPr algn="ctr" fontAlgn="ctr"/>
                      <a:r>
                        <a:rPr lang="en-US" sz="1200" b="1" u="none" strike="noStrike" dirty="0">
                          <a:effectLst/>
                        </a:rPr>
                        <a:t>Post in CUMT</a:t>
                      </a:r>
                      <a:endParaRPr lang="en-US" sz="1200" b="1" i="0" u="none" strike="noStrike" dirty="0">
                        <a:solidFill>
                          <a:srgbClr val="000000"/>
                        </a:solidFill>
                        <a:effectLst/>
                        <a:latin typeface="宋体" panose="02010600030101010101" pitchFamily="2" charset="-122"/>
                        <a:ea typeface="宋体" panose="02010600030101010101" pitchFamily="2" charset="-122"/>
                      </a:endParaRPr>
                    </a:p>
                  </a:txBody>
                  <a:tcPr marL="8363" marR="8363" marT="8363" marB="0" anchor="ctr"/>
                </a:tc>
                <a:tc>
                  <a:txBody>
                    <a:bodyPr/>
                    <a:lstStyle/>
                    <a:p>
                      <a:pPr algn="ctr" fontAlgn="ctr"/>
                      <a:r>
                        <a:rPr lang="en-US" sz="1200" b="1" u="none" strike="noStrike" dirty="0">
                          <a:effectLst/>
                        </a:rPr>
                        <a:t>Start and end time</a:t>
                      </a:r>
                      <a:endParaRPr lang="en-US" sz="1200" b="1" i="0" u="none" strike="noStrike" dirty="0">
                        <a:solidFill>
                          <a:srgbClr val="000000"/>
                        </a:solidFill>
                        <a:effectLst/>
                        <a:latin typeface="宋体" panose="02010600030101010101" pitchFamily="2" charset="-122"/>
                        <a:ea typeface="宋体" panose="02010600030101010101" pitchFamily="2" charset="-122"/>
                      </a:endParaRPr>
                    </a:p>
                  </a:txBody>
                  <a:tcPr marL="8363" marR="8363" marT="8363" marB="0" anchor="ctr"/>
                </a:tc>
                <a:extLst>
                  <a:ext uri="{0D108BD9-81ED-4DB2-BD59-A6C34878D82A}">
                    <a16:rowId xmlns:a16="http://schemas.microsoft.com/office/drawing/2014/main" val="10000"/>
                  </a:ext>
                </a:extLst>
              </a:tr>
              <a:tr h="530362">
                <a:tc>
                  <a:txBody>
                    <a:bodyPr/>
                    <a:lstStyle/>
                    <a:p>
                      <a:pPr algn="ctr" fontAlgn="ctr"/>
                      <a:r>
                        <a:rPr lang="en-US" sz="1000" u="none" strike="noStrike" dirty="0">
                          <a:solidFill>
                            <a:srgbClr val="455B85"/>
                          </a:solidFill>
                          <a:effectLst/>
                        </a:rPr>
                        <a:t>Ho, </a:t>
                      </a:r>
                      <a:r>
                        <a:rPr lang="en-US" sz="1000" u="none" strike="noStrike" dirty="0" err="1">
                          <a:solidFill>
                            <a:srgbClr val="455B85"/>
                          </a:solidFill>
                          <a:effectLst/>
                        </a:rPr>
                        <a:t>Chieh</a:t>
                      </a:r>
                      <a:r>
                        <a:rPr lang="en-US" sz="1000" u="none" strike="noStrike" dirty="0">
                          <a:solidFill>
                            <a:srgbClr val="455B85"/>
                          </a:solidFill>
                          <a:effectLst/>
                        </a:rPr>
                        <a:t> </a:t>
                      </a:r>
                    </a:p>
                    <a:p>
                      <a:pPr algn="ctr" fontAlgn="ctr"/>
                      <a:r>
                        <a:rPr lang="en-US" sz="1000" u="none" strike="noStrike" dirty="0">
                          <a:solidFill>
                            <a:srgbClr val="455B85"/>
                          </a:solidFill>
                          <a:effectLst/>
                        </a:rPr>
                        <a:t>（</a:t>
                      </a:r>
                      <a:r>
                        <a:rPr lang="zh-CN" altLang="en-US" sz="1000" u="none" strike="noStrike" dirty="0">
                          <a:solidFill>
                            <a:srgbClr val="455B85"/>
                          </a:solidFill>
                          <a:effectLst/>
                        </a:rPr>
                        <a:t>何杰）</a:t>
                      </a:r>
                      <a:endParaRPr lang="zh-CN" altLang="en-US" sz="1000" b="0" i="0" u="none" strike="noStrike" dirty="0">
                        <a:solidFill>
                          <a:srgbClr val="455B85"/>
                        </a:solidFill>
                        <a:effectLst/>
                        <a:latin typeface="宋体" panose="02010600030101010101" pitchFamily="2" charset="-122"/>
                        <a:ea typeface="宋体" panose="02010600030101010101" pitchFamily="2" charset="-122"/>
                      </a:endParaRPr>
                    </a:p>
                  </a:txBody>
                  <a:tcPr marL="8363" marR="8363" marT="8363" marB="0" anchor="ctr"/>
                </a:tc>
                <a:tc>
                  <a:txBody>
                    <a:bodyPr/>
                    <a:lstStyle/>
                    <a:p>
                      <a:pPr algn="ctr" fontAlgn="ctr"/>
                      <a:r>
                        <a:rPr lang="en-US" sz="1000" u="none" strike="noStrike" dirty="0">
                          <a:solidFill>
                            <a:srgbClr val="455B85"/>
                          </a:solidFill>
                          <a:effectLst/>
                        </a:rPr>
                        <a:t>Student, 1913</a:t>
                      </a:r>
                      <a:endParaRPr lang="en-US" sz="1000" b="0" i="0" u="none" strike="noStrike" dirty="0">
                        <a:solidFill>
                          <a:srgbClr val="455B85"/>
                        </a:solidFill>
                        <a:effectLst/>
                        <a:latin typeface="宋体" panose="02010600030101010101" pitchFamily="2" charset="-122"/>
                        <a:ea typeface="宋体" panose="02010600030101010101" pitchFamily="2" charset="-122"/>
                      </a:endParaRPr>
                    </a:p>
                  </a:txBody>
                  <a:tcPr marL="8363" marR="8363" marT="8363" marB="0" anchor="ctr"/>
                </a:tc>
                <a:tc>
                  <a:txBody>
                    <a:bodyPr/>
                    <a:lstStyle/>
                    <a:p>
                      <a:pPr algn="ctr" fontAlgn="ctr"/>
                      <a:r>
                        <a:rPr lang="en-US" altLang="zh-CN" sz="1000" u="none" strike="noStrike" dirty="0">
                          <a:solidFill>
                            <a:srgbClr val="455B85"/>
                          </a:solidFill>
                          <a:effectLst/>
                        </a:rPr>
                        <a:t>1910, 1912</a:t>
                      </a:r>
                      <a:endParaRPr lang="en-US" altLang="zh-CN" sz="1000" b="0" i="0" u="none" strike="noStrike" dirty="0">
                        <a:solidFill>
                          <a:srgbClr val="455B85"/>
                        </a:solidFill>
                        <a:effectLst/>
                        <a:latin typeface="宋体" panose="02010600030101010101" pitchFamily="2" charset="-122"/>
                        <a:ea typeface="宋体" panose="02010600030101010101" pitchFamily="2" charset="-122"/>
                      </a:endParaRPr>
                    </a:p>
                  </a:txBody>
                  <a:tcPr marL="8363" marR="8363" marT="8363" marB="0" anchor="ctr"/>
                </a:tc>
                <a:tc>
                  <a:txBody>
                    <a:bodyPr/>
                    <a:lstStyle/>
                    <a:p>
                      <a:pPr algn="ctr" fontAlgn="ctr"/>
                      <a:r>
                        <a:rPr lang="en-US" sz="1000" u="none" strike="noStrike">
                          <a:solidFill>
                            <a:srgbClr val="455B85"/>
                          </a:solidFill>
                          <a:effectLst/>
                        </a:rPr>
                        <a:t>CHINA Poo Ting Foo</a:t>
                      </a:r>
                      <a:endParaRPr lang="en-US" sz="1000" b="0" i="0" u="none" strike="noStrike">
                        <a:solidFill>
                          <a:srgbClr val="455B85"/>
                        </a:solidFill>
                        <a:effectLst/>
                        <a:latin typeface="宋体" panose="02010600030101010101" pitchFamily="2" charset="-122"/>
                        <a:ea typeface="宋体" panose="02010600030101010101" pitchFamily="2" charset="-122"/>
                      </a:endParaRPr>
                    </a:p>
                  </a:txBody>
                  <a:tcPr marL="8363" marR="8363" marT="8363" marB="0" anchor="ctr"/>
                </a:tc>
                <a:tc>
                  <a:txBody>
                    <a:bodyPr/>
                    <a:lstStyle/>
                    <a:p>
                      <a:pPr algn="ctr" fontAlgn="ctr"/>
                      <a:r>
                        <a:rPr lang="en-US" sz="1000" u="none" strike="noStrike" dirty="0">
                          <a:solidFill>
                            <a:srgbClr val="455B85"/>
                          </a:solidFill>
                          <a:effectLst/>
                        </a:rPr>
                        <a:t>Vice </a:t>
                      </a:r>
                      <a:r>
                        <a:rPr lang="en-US" sz="1000" u="none" strike="noStrike" dirty="0" err="1">
                          <a:solidFill>
                            <a:srgbClr val="455B85"/>
                          </a:solidFill>
                          <a:effectLst/>
                        </a:rPr>
                        <a:t>President（Beijing</a:t>
                      </a:r>
                      <a:r>
                        <a:rPr lang="en-US" sz="1000" u="none" strike="noStrike" dirty="0">
                          <a:solidFill>
                            <a:srgbClr val="455B85"/>
                          </a:solidFill>
                          <a:effectLst/>
                        </a:rPr>
                        <a:t> </a:t>
                      </a:r>
                      <a:r>
                        <a:rPr lang="en-US" altLang="zh-CN" sz="1000" u="none" strike="noStrike" kern="1200" dirty="0">
                          <a:solidFill>
                            <a:srgbClr val="455B85"/>
                          </a:solidFill>
                          <a:effectLst/>
                        </a:rPr>
                        <a:t>Institute of Mining and Technology</a:t>
                      </a:r>
                      <a:r>
                        <a:rPr lang="en-US" sz="1000" u="none" strike="noStrike" dirty="0">
                          <a:solidFill>
                            <a:srgbClr val="455B85"/>
                          </a:solidFill>
                          <a:effectLst/>
                        </a:rPr>
                        <a:t>）</a:t>
                      </a:r>
                      <a:endParaRPr lang="en-US" sz="1000" b="0" i="0" u="none" strike="noStrike" dirty="0">
                        <a:solidFill>
                          <a:srgbClr val="455B85"/>
                        </a:solidFill>
                        <a:effectLst/>
                        <a:latin typeface="宋体" panose="02010600030101010101" pitchFamily="2" charset="-122"/>
                        <a:ea typeface="宋体" panose="02010600030101010101" pitchFamily="2" charset="-122"/>
                      </a:endParaRPr>
                    </a:p>
                  </a:txBody>
                  <a:tcPr marL="8363" marR="8363" marT="8363" marB="0" anchor="ctr"/>
                </a:tc>
                <a:tc>
                  <a:txBody>
                    <a:bodyPr/>
                    <a:lstStyle/>
                    <a:p>
                      <a:pPr algn="ctr" fontAlgn="ctr"/>
                      <a:r>
                        <a:rPr lang="en-US" altLang="zh-CN" sz="1000" u="none" strike="noStrike" dirty="0">
                          <a:solidFill>
                            <a:srgbClr val="455B85"/>
                          </a:solidFill>
                          <a:effectLst/>
                        </a:rPr>
                        <a:t>1956</a:t>
                      </a:r>
                      <a:r>
                        <a:rPr lang="zh-CN" altLang="en-US" sz="1000" u="none" strike="noStrike" dirty="0">
                          <a:solidFill>
                            <a:srgbClr val="455B85"/>
                          </a:solidFill>
                          <a:effectLst/>
                        </a:rPr>
                        <a:t>～</a:t>
                      </a:r>
                      <a:r>
                        <a:rPr lang="en-US" altLang="zh-CN" sz="1000" u="none" strike="noStrike" dirty="0">
                          <a:solidFill>
                            <a:srgbClr val="455B85"/>
                          </a:solidFill>
                          <a:effectLst/>
                        </a:rPr>
                        <a:t>1979</a:t>
                      </a:r>
                      <a:endParaRPr lang="en-US" altLang="zh-CN" sz="1000" b="0" i="0" u="none" strike="noStrike" dirty="0">
                        <a:solidFill>
                          <a:srgbClr val="455B85"/>
                        </a:solidFill>
                        <a:effectLst/>
                        <a:latin typeface="宋体" panose="02010600030101010101" pitchFamily="2" charset="-122"/>
                        <a:ea typeface="宋体" panose="02010600030101010101" pitchFamily="2" charset="-122"/>
                      </a:endParaRPr>
                    </a:p>
                  </a:txBody>
                  <a:tcPr marL="8363" marR="8363" marT="8363" marB="0" anchor="ctr"/>
                </a:tc>
                <a:extLst>
                  <a:ext uri="{0D108BD9-81ED-4DB2-BD59-A6C34878D82A}">
                    <a16:rowId xmlns:a16="http://schemas.microsoft.com/office/drawing/2014/main" val="10001"/>
                  </a:ext>
                </a:extLst>
              </a:tr>
              <a:tr h="557300">
                <a:tc>
                  <a:txBody>
                    <a:bodyPr/>
                    <a:lstStyle/>
                    <a:p>
                      <a:pPr algn="ctr" fontAlgn="ctr"/>
                      <a:r>
                        <a:rPr lang="en-US" sz="1000" u="none" strike="noStrike" dirty="0">
                          <a:solidFill>
                            <a:srgbClr val="455B85"/>
                          </a:solidFill>
                          <a:effectLst/>
                        </a:rPr>
                        <a:t>Wang, Shao-</a:t>
                      </a:r>
                      <a:r>
                        <a:rPr lang="en-US" sz="1000" u="none" strike="noStrike" dirty="0" err="1">
                          <a:solidFill>
                            <a:srgbClr val="455B85"/>
                          </a:solidFill>
                          <a:effectLst/>
                        </a:rPr>
                        <a:t>ying</a:t>
                      </a:r>
                      <a:endParaRPr lang="en-US" sz="1000" u="none" strike="noStrike" dirty="0">
                        <a:solidFill>
                          <a:srgbClr val="455B85"/>
                        </a:solidFill>
                        <a:effectLst/>
                      </a:endParaRPr>
                    </a:p>
                    <a:p>
                      <a:pPr algn="ctr" fontAlgn="ctr"/>
                      <a:r>
                        <a:rPr lang="en-US" sz="1000" u="none" strike="noStrike" dirty="0">
                          <a:solidFill>
                            <a:srgbClr val="455B85"/>
                          </a:solidFill>
                          <a:effectLst/>
                        </a:rPr>
                        <a:t>（</a:t>
                      </a:r>
                      <a:r>
                        <a:rPr lang="zh-CN" altLang="en-US" sz="1000" u="none" strike="noStrike" dirty="0">
                          <a:solidFill>
                            <a:srgbClr val="455B85"/>
                          </a:solidFill>
                          <a:effectLst/>
                        </a:rPr>
                        <a:t>王绍瀛）</a:t>
                      </a:r>
                      <a:endParaRPr lang="zh-CN" altLang="en-US" sz="1000" b="0" i="0" u="none" strike="noStrike" dirty="0">
                        <a:solidFill>
                          <a:srgbClr val="455B85"/>
                        </a:solidFill>
                        <a:effectLst/>
                        <a:latin typeface="宋体" panose="02010600030101010101" pitchFamily="2" charset="-122"/>
                        <a:ea typeface="宋体" panose="02010600030101010101" pitchFamily="2" charset="-122"/>
                      </a:endParaRPr>
                    </a:p>
                  </a:txBody>
                  <a:tcPr marL="8363" marR="8363" marT="8363" marB="0" anchor="ctr"/>
                </a:tc>
                <a:tc>
                  <a:txBody>
                    <a:bodyPr/>
                    <a:lstStyle/>
                    <a:p>
                      <a:pPr algn="ctr" fontAlgn="ctr"/>
                      <a:r>
                        <a:rPr lang="en-US" sz="1000" u="none" strike="noStrike">
                          <a:solidFill>
                            <a:srgbClr val="455B85"/>
                          </a:solidFill>
                          <a:effectLst/>
                        </a:rPr>
                        <a:t>Student, 1913</a:t>
                      </a:r>
                      <a:endParaRPr lang="en-US" sz="1000" b="0" i="0" u="none" strike="noStrike">
                        <a:solidFill>
                          <a:srgbClr val="455B85"/>
                        </a:solidFill>
                        <a:effectLst/>
                        <a:latin typeface="宋体" panose="02010600030101010101" pitchFamily="2" charset="-122"/>
                        <a:ea typeface="宋体" panose="02010600030101010101" pitchFamily="2" charset="-122"/>
                      </a:endParaRPr>
                    </a:p>
                  </a:txBody>
                  <a:tcPr marL="8363" marR="8363" marT="8363" marB="0" anchor="ctr"/>
                </a:tc>
                <a:tc>
                  <a:txBody>
                    <a:bodyPr/>
                    <a:lstStyle/>
                    <a:p>
                      <a:pPr algn="ctr" fontAlgn="ctr"/>
                      <a:r>
                        <a:rPr lang="en-US" altLang="zh-CN" sz="1000" u="none" strike="noStrike" dirty="0">
                          <a:solidFill>
                            <a:srgbClr val="455B85"/>
                          </a:solidFill>
                          <a:effectLst/>
                        </a:rPr>
                        <a:t>1910, 1912</a:t>
                      </a:r>
                      <a:endParaRPr lang="en-US" altLang="zh-CN" sz="1000" b="0" i="0" u="none" strike="noStrike" dirty="0">
                        <a:solidFill>
                          <a:srgbClr val="455B85"/>
                        </a:solidFill>
                        <a:effectLst/>
                        <a:latin typeface="宋体" panose="02010600030101010101" pitchFamily="2" charset="-122"/>
                        <a:ea typeface="宋体" panose="02010600030101010101" pitchFamily="2" charset="-122"/>
                      </a:endParaRPr>
                    </a:p>
                  </a:txBody>
                  <a:tcPr marL="8363" marR="8363" marT="8363" marB="0" anchor="ctr"/>
                </a:tc>
                <a:tc>
                  <a:txBody>
                    <a:bodyPr/>
                    <a:lstStyle/>
                    <a:p>
                      <a:pPr algn="ctr" fontAlgn="ctr"/>
                      <a:r>
                        <a:rPr lang="en-US" sz="1000" u="none" strike="noStrike" dirty="0">
                          <a:solidFill>
                            <a:srgbClr val="455B85"/>
                          </a:solidFill>
                          <a:effectLst/>
                        </a:rPr>
                        <a:t>CHINA Canton</a:t>
                      </a:r>
                      <a:endParaRPr lang="en-US" sz="1000" b="0" i="0" u="none" strike="noStrike" dirty="0">
                        <a:solidFill>
                          <a:srgbClr val="455B85"/>
                        </a:solidFill>
                        <a:effectLst/>
                        <a:latin typeface="宋体" panose="02010600030101010101" pitchFamily="2" charset="-122"/>
                        <a:ea typeface="宋体" panose="02010600030101010101" pitchFamily="2" charset="-122"/>
                      </a:endParaRPr>
                    </a:p>
                  </a:txBody>
                  <a:tcPr marL="8363" marR="8363" marT="8363" marB="0" anchor="ctr"/>
                </a:tc>
                <a:tc>
                  <a:txBody>
                    <a:bodyPr/>
                    <a:lstStyle/>
                    <a:p>
                      <a:pPr algn="ctr" fontAlgn="ctr"/>
                      <a:r>
                        <a:rPr lang="en-US" sz="1000" u="none" strike="noStrike" dirty="0" err="1">
                          <a:solidFill>
                            <a:srgbClr val="455B85"/>
                          </a:solidFill>
                          <a:effectLst/>
                        </a:rPr>
                        <a:t>Professor（Beijing</a:t>
                      </a:r>
                      <a:r>
                        <a:rPr lang="en-US" sz="1000" u="none" strike="noStrike" dirty="0">
                          <a:solidFill>
                            <a:srgbClr val="455B85"/>
                          </a:solidFill>
                          <a:effectLst/>
                        </a:rPr>
                        <a:t> </a:t>
                      </a:r>
                      <a:r>
                        <a:rPr lang="en-US" altLang="zh-CN" sz="1000" u="none" strike="noStrike" kern="1200" dirty="0">
                          <a:solidFill>
                            <a:srgbClr val="455B85"/>
                          </a:solidFill>
                          <a:effectLst/>
                        </a:rPr>
                        <a:t>Institute of Mining and Technology</a:t>
                      </a:r>
                      <a:r>
                        <a:rPr lang="en-US" sz="1000" u="none" strike="noStrike" dirty="0">
                          <a:solidFill>
                            <a:srgbClr val="455B85"/>
                          </a:solidFill>
                          <a:effectLst/>
                        </a:rPr>
                        <a:t>）</a:t>
                      </a:r>
                      <a:endParaRPr lang="en-US" sz="1000" b="0" i="0" u="none" strike="noStrike" dirty="0">
                        <a:solidFill>
                          <a:srgbClr val="455B85"/>
                        </a:solidFill>
                        <a:effectLst/>
                        <a:latin typeface="宋体" panose="02010600030101010101" pitchFamily="2" charset="-122"/>
                        <a:ea typeface="宋体" panose="02010600030101010101" pitchFamily="2" charset="-122"/>
                      </a:endParaRPr>
                    </a:p>
                  </a:txBody>
                  <a:tcPr marL="8363" marR="8363" marT="8363" marB="0" anchor="ctr"/>
                </a:tc>
                <a:tc>
                  <a:txBody>
                    <a:bodyPr/>
                    <a:lstStyle/>
                    <a:p>
                      <a:pPr algn="ctr" fontAlgn="ctr"/>
                      <a:r>
                        <a:rPr lang="en-US" altLang="zh-CN" sz="1000" u="none" strike="noStrike" dirty="0">
                          <a:solidFill>
                            <a:srgbClr val="455B85"/>
                          </a:solidFill>
                          <a:effectLst/>
                        </a:rPr>
                        <a:t>1952-1958</a:t>
                      </a:r>
                      <a:endParaRPr lang="en-US" altLang="zh-CN" sz="1000" b="0" i="0" u="none" strike="noStrike" dirty="0">
                        <a:solidFill>
                          <a:srgbClr val="455B85"/>
                        </a:solidFill>
                        <a:effectLst/>
                        <a:latin typeface="宋体" panose="02010600030101010101" pitchFamily="2" charset="-122"/>
                        <a:ea typeface="宋体" panose="02010600030101010101" pitchFamily="2" charset="-122"/>
                      </a:endParaRPr>
                    </a:p>
                  </a:txBody>
                  <a:tcPr marL="8363" marR="8363" marT="8363" marB="0" anchor="ctr"/>
                </a:tc>
                <a:extLst>
                  <a:ext uri="{0D108BD9-81ED-4DB2-BD59-A6C34878D82A}">
                    <a16:rowId xmlns:a16="http://schemas.microsoft.com/office/drawing/2014/main" val="10002"/>
                  </a:ext>
                </a:extLst>
              </a:tr>
              <a:tr h="654947">
                <a:tc>
                  <a:txBody>
                    <a:bodyPr/>
                    <a:lstStyle/>
                    <a:p>
                      <a:pPr algn="ctr" fontAlgn="ctr"/>
                      <a:r>
                        <a:rPr lang="en-US" sz="1000" u="none" strike="noStrike" dirty="0">
                          <a:solidFill>
                            <a:srgbClr val="455B85"/>
                          </a:solidFill>
                          <a:effectLst/>
                        </a:rPr>
                        <a:t>Lee, Y. C. [Yu-Ching]                   （</a:t>
                      </a:r>
                      <a:r>
                        <a:rPr lang="zh-CN" altLang="en-US" sz="1000" u="none" strike="noStrike" dirty="0">
                          <a:solidFill>
                            <a:srgbClr val="455B85"/>
                          </a:solidFill>
                          <a:effectLst/>
                        </a:rPr>
                        <a:t>李余庆</a:t>
                      </a:r>
                      <a:r>
                        <a:rPr lang="en-US" altLang="zh-CN" sz="1000" u="none" strike="noStrike" dirty="0">
                          <a:solidFill>
                            <a:srgbClr val="455B85"/>
                          </a:solidFill>
                          <a:effectLst/>
                        </a:rPr>
                        <a:t>/</a:t>
                      </a:r>
                      <a:r>
                        <a:rPr lang="zh-CN" altLang="en-US" sz="1000" u="none" strike="noStrike" dirty="0">
                          <a:solidFill>
                            <a:srgbClr val="455B85"/>
                          </a:solidFill>
                          <a:effectLst/>
                        </a:rPr>
                        <a:t>李善棠）</a:t>
                      </a:r>
                      <a:endParaRPr lang="zh-CN" altLang="en-US" sz="1000" b="0" i="0" u="none" strike="noStrike" dirty="0">
                        <a:solidFill>
                          <a:srgbClr val="455B85"/>
                        </a:solidFill>
                        <a:effectLst/>
                        <a:latin typeface="宋体" panose="02010600030101010101" pitchFamily="2" charset="-122"/>
                        <a:ea typeface="宋体" panose="02010600030101010101" pitchFamily="2" charset="-122"/>
                      </a:endParaRPr>
                    </a:p>
                  </a:txBody>
                  <a:tcPr marL="8363" marR="8363" marT="8363" marB="0" anchor="ctr"/>
                </a:tc>
                <a:tc>
                  <a:txBody>
                    <a:bodyPr/>
                    <a:lstStyle/>
                    <a:p>
                      <a:pPr algn="ctr" fontAlgn="ctr"/>
                      <a:r>
                        <a:rPr lang="en-US" sz="1000" u="none" strike="noStrike">
                          <a:solidFill>
                            <a:srgbClr val="455B85"/>
                          </a:solidFill>
                          <a:effectLst/>
                        </a:rPr>
                        <a:t>Student, 1921</a:t>
                      </a:r>
                      <a:endParaRPr lang="en-US" sz="1000" b="0" i="0" u="none" strike="noStrike">
                        <a:solidFill>
                          <a:srgbClr val="455B85"/>
                        </a:solidFill>
                        <a:effectLst/>
                        <a:latin typeface="宋体" panose="02010600030101010101" pitchFamily="2" charset="-122"/>
                        <a:ea typeface="宋体" panose="02010600030101010101" pitchFamily="2" charset="-122"/>
                      </a:endParaRPr>
                    </a:p>
                  </a:txBody>
                  <a:tcPr marL="8363" marR="8363" marT="8363" marB="0" anchor="ctr"/>
                </a:tc>
                <a:tc>
                  <a:txBody>
                    <a:bodyPr/>
                    <a:lstStyle/>
                    <a:p>
                      <a:pPr algn="ctr" fontAlgn="ctr"/>
                      <a:r>
                        <a:rPr lang="en-US" altLang="zh-CN" sz="1000" u="none" strike="noStrike" dirty="0">
                          <a:solidFill>
                            <a:srgbClr val="455B85"/>
                          </a:solidFill>
                          <a:effectLst/>
                        </a:rPr>
                        <a:t>1919-21</a:t>
                      </a:r>
                      <a:endParaRPr lang="en-US" altLang="zh-CN" sz="1000" b="0" i="0" u="none" strike="noStrike" dirty="0">
                        <a:solidFill>
                          <a:srgbClr val="455B85"/>
                        </a:solidFill>
                        <a:effectLst/>
                        <a:latin typeface="宋体" panose="02010600030101010101" pitchFamily="2" charset="-122"/>
                        <a:ea typeface="宋体" panose="02010600030101010101" pitchFamily="2" charset="-122"/>
                      </a:endParaRPr>
                    </a:p>
                  </a:txBody>
                  <a:tcPr marL="8363" marR="8363" marT="8363" marB="0" anchor="ctr"/>
                </a:tc>
                <a:tc>
                  <a:txBody>
                    <a:bodyPr/>
                    <a:lstStyle/>
                    <a:p>
                      <a:pPr algn="ctr" fontAlgn="ctr"/>
                      <a:r>
                        <a:rPr lang="en-US" sz="1000" u="none" strike="noStrike" dirty="0">
                          <a:solidFill>
                            <a:srgbClr val="455B85"/>
                          </a:solidFill>
                          <a:effectLst/>
                        </a:rPr>
                        <a:t>CHINA HONAN </a:t>
                      </a:r>
                      <a:r>
                        <a:rPr lang="en-US" sz="1000" u="none" strike="noStrike" dirty="0" err="1">
                          <a:solidFill>
                            <a:srgbClr val="455B85"/>
                          </a:solidFill>
                          <a:effectLst/>
                        </a:rPr>
                        <a:t>Hiangcheng</a:t>
                      </a:r>
                      <a:endParaRPr lang="en-US" sz="1000" b="0" i="0" u="none" strike="noStrike" dirty="0">
                        <a:solidFill>
                          <a:srgbClr val="455B85"/>
                        </a:solidFill>
                        <a:effectLst/>
                        <a:latin typeface="宋体" panose="02010600030101010101" pitchFamily="2" charset="-122"/>
                        <a:ea typeface="宋体" panose="02010600030101010101" pitchFamily="2" charset="-122"/>
                      </a:endParaRPr>
                    </a:p>
                  </a:txBody>
                  <a:tcPr marL="8363" marR="8363" marT="8363" marB="0" anchor="ctr"/>
                </a:tc>
                <a:tc>
                  <a:txBody>
                    <a:bodyPr/>
                    <a:lstStyle/>
                    <a:p>
                      <a:pPr algn="ctr" fontAlgn="ctr"/>
                      <a:r>
                        <a:rPr lang="en-US" sz="1000" u="none" strike="noStrike" dirty="0" err="1">
                          <a:solidFill>
                            <a:srgbClr val="455B85"/>
                          </a:solidFill>
                          <a:effectLst/>
                        </a:rPr>
                        <a:t>President（Fu</a:t>
                      </a:r>
                      <a:r>
                        <a:rPr lang="en-US" sz="1000" u="none" strike="noStrike" dirty="0">
                          <a:solidFill>
                            <a:srgbClr val="455B85"/>
                          </a:solidFill>
                          <a:effectLst/>
                        </a:rPr>
                        <a:t> Chung Mining College）</a:t>
                      </a:r>
                      <a:endParaRPr lang="en-US" sz="1000" b="0" i="0" u="none" strike="noStrike" dirty="0">
                        <a:solidFill>
                          <a:srgbClr val="455B85"/>
                        </a:solidFill>
                        <a:effectLst/>
                        <a:latin typeface="宋体" panose="02010600030101010101" pitchFamily="2" charset="-122"/>
                        <a:ea typeface="宋体" panose="02010600030101010101" pitchFamily="2" charset="-122"/>
                      </a:endParaRPr>
                    </a:p>
                  </a:txBody>
                  <a:tcPr marL="8363" marR="8363" marT="8363" marB="0" anchor="ctr"/>
                </a:tc>
                <a:tc>
                  <a:txBody>
                    <a:bodyPr/>
                    <a:lstStyle/>
                    <a:p>
                      <a:pPr algn="ctr" fontAlgn="ctr"/>
                      <a:endParaRPr lang="zh-CN" altLang="en-US" sz="1000" u="none" strike="noStrike" dirty="0">
                        <a:solidFill>
                          <a:srgbClr val="455B85"/>
                        </a:solidFill>
                        <a:effectLst/>
                      </a:endParaRPr>
                    </a:p>
                    <a:p>
                      <a:r>
                        <a:rPr lang="en-US" altLang="zh-CN" sz="1000" u="none" strike="noStrike" dirty="0">
                          <a:solidFill>
                            <a:srgbClr val="455B85"/>
                          </a:solidFill>
                          <a:effectLst/>
                        </a:rPr>
                        <a:t>            1926.7</a:t>
                      </a:r>
                      <a:r>
                        <a:rPr lang="zh-CN" altLang="en-US" sz="1000" u="none" strike="noStrike" dirty="0">
                          <a:solidFill>
                            <a:srgbClr val="455B85"/>
                          </a:solidFill>
                          <a:effectLst/>
                        </a:rPr>
                        <a:t>～</a:t>
                      </a:r>
                      <a:r>
                        <a:rPr lang="en-US" altLang="zh-CN" sz="1000" u="none" strike="noStrike" dirty="0">
                          <a:solidFill>
                            <a:srgbClr val="455B85"/>
                          </a:solidFill>
                          <a:effectLst/>
                        </a:rPr>
                        <a:t>1928.11 </a:t>
                      </a:r>
                      <a:endParaRPr lang="zh-CN" altLang="en-US" sz="1000" dirty="0">
                        <a:solidFill>
                          <a:srgbClr val="455B85"/>
                        </a:solidFill>
                      </a:endParaRPr>
                    </a:p>
                  </a:txBody>
                  <a:tcPr marL="8363" marR="8363" marT="8363" marB="0" anchor="ctr"/>
                </a:tc>
                <a:extLst>
                  <a:ext uri="{0D108BD9-81ED-4DB2-BD59-A6C34878D82A}">
                    <a16:rowId xmlns:a16="http://schemas.microsoft.com/office/drawing/2014/main" val="10004"/>
                  </a:ext>
                </a:extLst>
              </a:tr>
              <a:tr h="654947">
                <a:tc>
                  <a:txBody>
                    <a:bodyPr/>
                    <a:lstStyle/>
                    <a:p>
                      <a:pPr algn="ctr" fontAlgn="ctr"/>
                      <a:r>
                        <a:rPr lang="en-US" sz="1000" u="none" strike="noStrike" dirty="0">
                          <a:solidFill>
                            <a:srgbClr val="455B85"/>
                          </a:solidFill>
                          <a:effectLst/>
                        </a:rPr>
                        <a:t>Chang, C. L. [Ching Lien]       （</a:t>
                      </a:r>
                      <a:r>
                        <a:rPr lang="zh-CN" altLang="en-US" sz="1000" u="none" strike="noStrike" dirty="0">
                          <a:solidFill>
                            <a:srgbClr val="455B85"/>
                          </a:solidFill>
                          <a:effectLst/>
                        </a:rPr>
                        <a:t>张清涟）</a:t>
                      </a:r>
                      <a:endParaRPr lang="zh-CN" altLang="en-US" sz="1000" b="0" i="0" u="none" strike="noStrike" dirty="0">
                        <a:solidFill>
                          <a:srgbClr val="455B85"/>
                        </a:solidFill>
                        <a:effectLst/>
                        <a:latin typeface="宋体" panose="02010600030101010101" pitchFamily="2" charset="-122"/>
                        <a:ea typeface="宋体" panose="02010600030101010101" pitchFamily="2" charset="-122"/>
                      </a:endParaRPr>
                    </a:p>
                  </a:txBody>
                  <a:tcPr marL="8363" marR="8363" marT="8363" marB="40144" anchor="ctr"/>
                </a:tc>
                <a:tc>
                  <a:txBody>
                    <a:bodyPr/>
                    <a:lstStyle/>
                    <a:p>
                      <a:pPr algn="ctr" fontAlgn="ctr"/>
                      <a:r>
                        <a:rPr lang="en-US" sz="1000" u="none" strike="noStrike">
                          <a:solidFill>
                            <a:srgbClr val="455B85"/>
                          </a:solidFill>
                          <a:effectLst/>
                        </a:rPr>
                        <a:t>Student, 1921</a:t>
                      </a:r>
                      <a:endParaRPr lang="en-US" sz="1000" b="0" i="0" u="none" strike="noStrike">
                        <a:solidFill>
                          <a:srgbClr val="455B85"/>
                        </a:solidFill>
                        <a:effectLst/>
                        <a:latin typeface="宋体" panose="02010600030101010101" pitchFamily="2" charset="-122"/>
                        <a:ea typeface="宋体" panose="02010600030101010101" pitchFamily="2" charset="-122"/>
                      </a:endParaRPr>
                    </a:p>
                  </a:txBody>
                  <a:tcPr marL="8363" marR="8363" marT="8363" marB="40144" anchor="ctr"/>
                </a:tc>
                <a:tc>
                  <a:txBody>
                    <a:bodyPr/>
                    <a:lstStyle/>
                    <a:p>
                      <a:pPr algn="ctr" fontAlgn="ctr"/>
                      <a:r>
                        <a:rPr lang="en-US" altLang="zh-CN" sz="1000" u="none" strike="noStrike" dirty="0">
                          <a:solidFill>
                            <a:srgbClr val="455B85"/>
                          </a:solidFill>
                          <a:effectLst/>
                        </a:rPr>
                        <a:t>1919-20</a:t>
                      </a:r>
                      <a:endParaRPr lang="en-US" altLang="zh-CN" sz="1000" b="0" i="0" u="none" strike="noStrike" dirty="0">
                        <a:solidFill>
                          <a:srgbClr val="455B85"/>
                        </a:solidFill>
                        <a:effectLst/>
                        <a:latin typeface="宋体" panose="02010600030101010101" pitchFamily="2" charset="-122"/>
                        <a:ea typeface="宋体" panose="02010600030101010101" pitchFamily="2" charset="-122"/>
                      </a:endParaRPr>
                    </a:p>
                  </a:txBody>
                  <a:tcPr marL="8363" marR="8363" marT="8363" marB="40144" anchor="ctr"/>
                </a:tc>
                <a:tc>
                  <a:txBody>
                    <a:bodyPr/>
                    <a:lstStyle/>
                    <a:p>
                      <a:pPr algn="ctr" fontAlgn="ctr"/>
                      <a:r>
                        <a:rPr lang="en-US" sz="1000" u="none" strike="noStrike" dirty="0">
                          <a:solidFill>
                            <a:srgbClr val="455B85"/>
                          </a:solidFill>
                          <a:effectLst/>
                        </a:rPr>
                        <a:t>CHINA HONAN Nanyang</a:t>
                      </a:r>
                      <a:endParaRPr lang="en-US" sz="1000" b="0" i="0" u="none" strike="noStrike" dirty="0">
                        <a:solidFill>
                          <a:srgbClr val="455B85"/>
                        </a:solidFill>
                        <a:effectLst/>
                        <a:latin typeface="宋体" panose="02010600030101010101" pitchFamily="2" charset="-122"/>
                        <a:ea typeface="宋体" panose="02010600030101010101" pitchFamily="2" charset="-122"/>
                      </a:endParaRPr>
                    </a:p>
                  </a:txBody>
                  <a:tcPr marL="8363" marR="8363" marT="8363" marB="40144" anchor="ctr"/>
                </a:tc>
                <a:tc>
                  <a:txBody>
                    <a:bodyPr/>
                    <a:lstStyle/>
                    <a:p>
                      <a:pPr algn="ctr" fontAlgn="ctr"/>
                      <a:r>
                        <a:rPr lang="en-US" sz="1000" u="none" strike="noStrike" dirty="0" err="1">
                          <a:solidFill>
                            <a:srgbClr val="455B85"/>
                          </a:solidFill>
                          <a:effectLst/>
                        </a:rPr>
                        <a:t>President（Tsiaotso</a:t>
                      </a:r>
                      <a:r>
                        <a:rPr lang="en-US" sz="1000" u="none" strike="noStrike" dirty="0">
                          <a:solidFill>
                            <a:srgbClr val="455B85"/>
                          </a:solidFill>
                          <a:effectLst/>
                        </a:rPr>
                        <a:t> Engineering College）</a:t>
                      </a:r>
                      <a:endParaRPr lang="en-US" sz="1000" b="0" i="0" u="none" strike="noStrike" dirty="0">
                        <a:solidFill>
                          <a:srgbClr val="455B85"/>
                        </a:solidFill>
                        <a:effectLst/>
                        <a:latin typeface="宋体" panose="02010600030101010101" pitchFamily="2" charset="-122"/>
                        <a:ea typeface="宋体" panose="02010600030101010101" pitchFamily="2" charset="-122"/>
                      </a:endParaRPr>
                    </a:p>
                  </a:txBody>
                  <a:tcPr marL="8363" marR="8363" marT="8363" marB="40144" anchor="ctr"/>
                </a:tc>
                <a:tc>
                  <a:txBody>
                    <a:bodyPr/>
                    <a:lstStyle/>
                    <a:p>
                      <a:pPr algn="ctr" fontAlgn="ctr"/>
                      <a:r>
                        <a:rPr lang="en-US" sz="1000" u="none" strike="noStrike" dirty="0">
                          <a:solidFill>
                            <a:srgbClr val="455B85"/>
                          </a:solidFill>
                          <a:effectLst/>
                        </a:rPr>
                        <a:t> 1933.7～1938.7</a:t>
                      </a:r>
                    </a:p>
                    <a:p>
                      <a:pPr algn="ctr" fontAlgn="ctr"/>
                      <a:r>
                        <a:rPr lang="en-US" sz="1000" u="none" strike="noStrike" dirty="0">
                          <a:solidFill>
                            <a:srgbClr val="455B85"/>
                          </a:solidFill>
                          <a:effectLst/>
                        </a:rPr>
                        <a:t> 1946.8～1950.4</a:t>
                      </a:r>
                      <a:endParaRPr lang="en-US" sz="1000" b="0" i="0" u="none" strike="noStrike" dirty="0">
                        <a:solidFill>
                          <a:srgbClr val="455B85"/>
                        </a:solidFill>
                        <a:effectLst/>
                        <a:latin typeface="宋体" panose="02010600030101010101" pitchFamily="2" charset="-122"/>
                        <a:ea typeface="宋体" panose="02010600030101010101" pitchFamily="2" charset="-122"/>
                      </a:endParaRPr>
                    </a:p>
                  </a:txBody>
                  <a:tcPr marL="8363" marR="8363" marT="8363" marB="40144" anchor="ctr"/>
                </a:tc>
                <a:extLst>
                  <a:ext uri="{0D108BD9-81ED-4DB2-BD59-A6C34878D82A}">
                    <a16:rowId xmlns:a16="http://schemas.microsoft.com/office/drawing/2014/main" val="4069721233"/>
                  </a:ext>
                </a:extLst>
              </a:tr>
              <a:tr h="737704">
                <a:tc>
                  <a:txBody>
                    <a:bodyPr/>
                    <a:lstStyle/>
                    <a:p>
                      <a:pPr algn="ctr" fontAlgn="ctr"/>
                      <a:r>
                        <a:rPr lang="fi-FI" sz="1000" u="none" strike="noStrike" dirty="0">
                          <a:solidFill>
                            <a:srgbClr val="455B85"/>
                          </a:solidFill>
                          <a:effectLst/>
                        </a:rPr>
                        <a:t>Jen, T. Y. [Tien Yuan]   （任殿元）</a:t>
                      </a:r>
                      <a:endParaRPr lang="fi-FI" sz="1000" b="0" i="0" u="none" strike="noStrike" dirty="0">
                        <a:solidFill>
                          <a:srgbClr val="455B85"/>
                        </a:solidFill>
                        <a:effectLst/>
                        <a:latin typeface="宋体" panose="02010600030101010101" pitchFamily="2" charset="-122"/>
                        <a:ea typeface="宋体" panose="02010600030101010101" pitchFamily="2" charset="-122"/>
                      </a:endParaRPr>
                    </a:p>
                  </a:txBody>
                  <a:tcPr marL="8363" marR="8363" marT="8363" marB="40144" anchor="ctr"/>
                </a:tc>
                <a:tc>
                  <a:txBody>
                    <a:bodyPr/>
                    <a:lstStyle/>
                    <a:p>
                      <a:pPr algn="ctr" fontAlgn="ctr"/>
                      <a:r>
                        <a:rPr lang="en-US" sz="1000" u="none" strike="noStrike">
                          <a:solidFill>
                            <a:srgbClr val="455B85"/>
                          </a:solidFill>
                          <a:effectLst/>
                        </a:rPr>
                        <a:t>Student, 1921</a:t>
                      </a:r>
                      <a:endParaRPr lang="en-US" sz="1000" b="0" i="0" u="none" strike="noStrike">
                        <a:solidFill>
                          <a:srgbClr val="455B85"/>
                        </a:solidFill>
                        <a:effectLst/>
                        <a:latin typeface="宋体" panose="02010600030101010101" pitchFamily="2" charset="-122"/>
                        <a:ea typeface="宋体" panose="02010600030101010101" pitchFamily="2" charset="-122"/>
                      </a:endParaRPr>
                    </a:p>
                  </a:txBody>
                  <a:tcPr marL="8363" marR="8363" marT="8363" marB="40144" anchor="ctr"/>
                </a:tc>
                <a:tc>
                  <a:txBody>
                    <a:bodyPr/>
                    <a:lstStyle/>
                    <a:p>
                      <a:pPr algn="ctr" fontAlgn="ctr"/>
                      <a:r>
                        <a:rPr lang="en-US" altLang="zh-CN" sz="1000" u="none" strike="noStrike">
                          <a:solidFill>
                            <a:srgbClr val="455B85"/>
                          </a:solidFill>
                          <a:effectLst/>
                        </a:rPr>
                        <a:t>1919-21</a:t>
                      </a:r>
                      <a:endParaRPr lang="en-US" altLang="zh-CN" sz="1000" b="0" i="0" u="none" strike="noStrike">
                        <a:solidFill>
                          <a:srgbClr val="455B85"/>
                        </a:solidFill>
                        <a:effectLst/>
                        <a:latin typeface="宋体" panose="02010600030101010101" pitchFamily="2" charset="-122"/>
                        <a:ea typeface="宋体" panose="02010600030101010101" pitchFamily="2" charset="-122"/>
                      </a:endParaRPr>
                    </a:p>
                  </a:txBody>
                  <a:tcPr marL="8363" marR="8363" marT="8363" marB="40144" anchor="ctr"/>
                </a:tc>
                <a:tc>
                  <a:txBody>
                    <a:bodyPr/>
                    <a:lstStyle/>
                    <a:p>
                      <a:pPr algn="ctr" fontAlgn="ctr"/>
                      <a:r>
                        <a:rPr lang="en-US" sz="1000" u="none" strike="noStrike" dirty="0">
                          <a:solidFill>
                            <a:srgbClr val="455B85"/>
                          </a:solidFill>
                          <a:effectLst/>
                        </a:rPr>
                        <a:t>CHINA NONAN Nanyang</a:t>
                      </a:r>
                      <a:endParaRPr lang="en-US" sz="1000" b="0" i="0" u="none" strike="noStrike" dirty="0">
                        <a:solidFill>
                          <a:srgbClr val="455B85"/>
                        </a:solidFill>
                        <a:effectLst/>
                        <a:latin typeface="宋体" panose="02010600030101010101" pitchFamily="2" charset="-122"/>
                        <a:ea typeface="宋体" panose="02010600030101010101" pitchFamily="2" charset="-122"/>
                      </a:endParaRPr>
                    </a:p>
                  </a:txBody>
                  <a:tcPr marL="8363" marR="8363" marT="8363" marB="40144" anchor="ctr"/>
                </a:tc>
                <a:tc>
                  <a:txBody>
                    <a:bodyPr/>
                    <a:lstStyle/>
                    <a:p>
                      <a:pPr algn="ctr" fontAlgn="ctr"/>
                      <a:r>
                        <a:rPr lang="en-US" sz="1000" u="none" strike="noStrike" dirty="0">
                          <a:solidFill>
                            <a:srgbClr val="455B85"/>
                          </a:solidFill>
                          <a:effectLst/>
                        </a:rPr>
                        <a:t>dean （Mining and metallurgy </a:t>
                      </a:r>
                      <a:r>
                        <a:rPr lang="en-US" sz="1000" u="none" strike="noStrike" dirty="0" err="1">
                          <a:solidFill>
                            <a:srgbClr val="455B85"/>
                          </a:solidFill>
                          <a:effectLst/>
                        </a:rPr>
                        <a:t>Department,Tsiaotso</a:t>
                      </a:r>
                      <a:r>
                        <a:rPr lang="en-US" sz="1000" u="none" strike="noStrike" dirty="0">
                          <a:solidFill>
                            <a:srgbClr val="455B85"/>
                          </a:solidFill>
                          <a:effectLst/>
                        </a:rPr>
                        <a:t> Engineering College）</a:t>
                      </a:r>
                      <a:endParaRPr lang="en-US" sz="1000" b="0" i="0" u="none" strike="noStrike" dirty="0">
                        <a:solidFill>
                          <a:srgbClr val="455B85"/>
                        </a:solidFill>
                        <a:effectLst/>
                        <a:latin typeface="宋体" panose="02010600030101010101" pitchFamily="2" charset="-122"/>
                        <a:ea typeface="宋体" panose="02010600030101010101" pitchFamily="2" charset="-122"/>
                      </a:endParaRPr>
                    </a:p>
                  </a:txBody>
                  <a:tcPr marL="8363" marR="8363" marT="8363" marB="40144" anchor="ctr"/>
                </a:tc>
                <a:tc>
                  <a:txBody>
                    <a:bodyPr/>
                    <a:lstStyle/>
                    <a:p>
                      <a:pPr algn="ctr" fontAlgn="ctr"/>
                      <a:r>
                        <a:rPr lang="en-US" altLang="zh-CN" sz="1000" u="none" strike="noStrike" dirty="0">
                          <a:solidFill>
                            <a:srgbClr val="455B85"/>
                          </a:solidFill>
                          <a:effectLst/>
                        </a:rPr>
                        <a:t>1931-1938</a:t>
                      </a:r>
                      <a:endParaRPr lang="en-US" altLang="zh-CN" sz="1000" b="0" i="0" u="none" strike="noStrike" dirty="0">
                        <a:solidFill>
                          <a:srgbClr val="455B85"/>
                        </a:solidFill>
                        <a:effectLst/>
                        <a:latin typeface="宋体" panose="02010600030101010101" pitchFamily="2" charset="-122"/>
                        <a:ea typeface="宋体" panose="02010600030101010101" pitchFamily="2" charset="-122"/>
                      </a:endParaRPr>
                    </a:p>
                  </a:txBody>
                  <a:tcPr marL="8363" marR="8363" marT="8363" marB="40144" anchor="ctr"/>
                </a:tc>
                <a:extLst>
                  <a:ext uri="{0D108BD9-81ED-4DB2-BD59-A6C34878D82A}">
                    <a16:rowId xmlns:a16="http://schemas.microsoft.com/office/drawing/2014/main" val="2196703269"/>
                  </a:ext>
                </a:extLst>
              </a:tr>
            </a:tbl>
          </a:graphicData>
        </a:graphic>
      </p:graphicFrame>
      <p:sp>
        <p:nvSpPr>
          <p:cNvPr id="7" name="矩形 6">
            <a:extLst>
              <a:ext uri="{FF2B5EF4-FFF2-40B4-BE49-F238E27FC236}">
                <a16:creationId xmlns:a16="http://schemas.microsoft.com/office/drawing/2014/main" id="{05B6D71A-C1AC-410C-90B0-F839B3722723}"/>
              </a:ext>
            </a:extLst>
          </p:cNvPr>
          <p:cNvSpPr/>
          <p:nvPr/>
        </p:nvSpPr>
        <p:spPr>
          <a:xfrm>
            <a:off x="817547" y="835206"/>
            <a:ext cx="10385989" cy="461665"/>
          </a:xfrm>
          <a:prstGeom prst="rect">
            <a:avLst/>
          </a:prstGeom>
        </p:spPr>
        <p:txBody>
          <a:bodyPr wrap="square">
            <a:spAutoFit/>
          </a:bodyPr>
          <a:lstStyle/>
          <a:p>
            <a:pPr algn="just">
              <a:spcAft>
                <a:spcPts val="0"/>
              </a:spcAft>
            </a:pPr>
            <a:r>
              <a:rPr lang="en-US" altLang="zh-CN" sz="2400" dirty="0">
                <a:solidFill>
                  <a:srgbClr val="C5A75F"/>
                </a:solidFill>
              </a:rPr>
              <a:t>2. Historical connection between Mines and CUMT</a:t>
            </a:r>
          </a:p>
        </p:txBody>
      </p:sp>
    </p:spTree>
    <p:extLst>
      <p:ext uri="{BB962C8B-B14F-4D97-AF65-F5344CB8AC3E}">
        <p14:creationId xmlns:p14="http://schemas.microsoft.com/office/powerpoint/2010/main" val="3814598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F4E015B1-7826-4AC6-8C65-7B68CB6BB803}"/>
              </a:ext>
            </a:extLst>
          </p:cNvPr>
          <p:cNvPicPr>
            <a:picLocks noChangeAspect="1"/>
          </p:cNvPicPr>
          <p:nvPr/>
        </p:nvPicPr>
        <p:blipFill rotWithShape="1">
          <a:blip r:embed="rId2">
            <a:extLst>
              <a:ext uri="{28A0092B-C50C-407E-A947-70E740481C1C}">
                <a14:useLocalDpi xmlns:a14="http://schemas.microsoft.com/office/drawing/2010/main" val="0"/>
              </a:ext>
            </a:extLst>
          </a:blip>
          <a:srcRect l="-1" r="-3061" b="-10419"/>
          <a:stretch/>
        </p:blipFill>
        <p:spPr>
          <a:xfrm>
            <a:off x="218738" y="230104"/>
            <a:ext cx="2138613" cy="350921"/>
          </a:xfrm>
          <a:prstGeom prst="rect">
            <a:avLst/>
          </a:prstGeom>
        </p:spPr>
      </p:pic>
      <p:sp>
        <p:nvSpPr>
          <p:cNvPr id="4" name="文本框 3">
            <a:extLst>
              <a:ext uri="{FF2B5EF4-FFF2-40B4-BE49-F238E27FC236}">
                <a16:creationId xmlns:a16="http://schemas.microsoft.com/office/drawing/2014/main" id="{1516553D-7768-4B1F-895E-7CFC59D13A93}"/>
              </a:ext>
            </a:extLst>
          </p:cNvPr>
          <p:cNvSpPr txBox="1"/>
          <p:nvPr/>
        </p:nvSpPr>
        <p:spPr>
          <a:xfrm>
            <a:off x="895616" y="1740727"/>
            <a:ext cx="10229850" cy="3662541"/>
          </a:xfrm>
          <a:prstGeom prst="rect">
            <a:avLst/>
          </a:prstGeom>
          <a:noFill/>
        </p:spPr>
        <p:txBody>
          <a:bodyPr wrap="square" rtlCol="0">
            <a:spAutoFit/>
          </a:bodyPr>
          <a:lstStyle/>
          <a:p>
            <a:pPr algn="just">
              <a:lnSpc>
                <a:spcPts val="3000"/>
              </a:lnSpc>
            </a:pPr>
            <a:r>
              <a:rPr lang="en-US" altLang="zh-CN" sz="1600" dirty="0">
                <a:solidFill>
                  <a:srgbClr val="455B85"/>
                </a:solidFill>
              </a:rPr>
              <a:t>During my visit, the Arthur Lakes library staff gave me a lot of guidance and help in research proposal and data collection. Thanks for Carol! Thanks for Emily! Thank you all very much! Although the visiting time is only three months, I gained a lot.</a:t>
            </a:r>
          </a:p>
          <a:p>
            <a:pPr algn="just">
              <a:lnSpc>
                <a:spcPts val="3000"/>
              </a:lnSpc>
            </a:pPr>
            <a:endParaRPr lang="en-US" altLang="zh-CN" sz="1600" dirty="0">
              <a:solidFill>
                <a:srgbClr val="455B85"/>
              </a:solidFill>
            </a:endParaRPr>
          </a:p>
          <a:p>
            <a:pPr marL="285750" indent="-285750" algn="just">
              <a:lnSpc>
                <a:spcPts val="3000"/>
              </a:lnSpc>
              <a:buClr>
                <a:srgbClr val="C5A75F"/>
              </a:buClr>
              <a:buSzPct val="150000"/>
              <a:buFont typeface="Wingdings" panose="05000000000000000000" pitchFamily="2" charset="2"/>
              <a:buChar char="n"/>
            </a:pPr>
            <a:r>
              <a:rPr lang="en-US" altLang="zh-CN" sz="1600" dirty="0">
                <a:solidFill>
                  <a:srgbClr val="455B85"/>
                </a:solidFill>
              </a:rPr>
              <a:t>Research data management service is one of the service directions for research university libraries to provide scientific research support. This service involves more factors and is more difficult than other services that libraries have carried out. Therefore, university libraries at home and abroad need to coordinate all stakeholders, and there is still a lot of work to explore and carry out.</a:t>
            </a:r>
          </a:p>
          <a:p>
            <a:pPr algn="just"/>
            <a:endParaRPr lang="en-US" altLang="zh-CN" sz="1600" dirty="0">
              <a:solidFill>
                <a:srgbClr val="455B85"/>
              </a:solidFill>
            </a:endParaRPr>
          </a:p>
          <a:p>
            <a:pPr algn="just"/>
            <a:endParaRPr lang="zh-CN" altLang="en-US" sz="1600" dirty="0">
              <a:solidFill>
                <a:srgbClr val="455B85"/>
              </a:solidFill>
            </a:endParaRPr>
          </a:p>
        </p:txBody>
      </p:sp>
      <p:sp>
        <p:nvSpPr>
          <p:cNvPr id="5" name="矩形 4">
            <a:extLst>
              <a:ext uri="{FF2B5EF4-FFF2-40B4-BE49-F238E27FC236}">
                <a16:creationId xmlns:a16="http://schemas.microsoft.com/office/drawing/2014/main" id="{5B9282C0-F805-45E9-BE9E-38A7F279B13E}"/>
              </a:ext>
            </a:extLst>
          </p:cNvPr>
          <p:cNvSpPr/>
          <p:nvPr/>
        </p:nvSpPr>
        <p:spPr>
          <a:xfrm>
            <a:off x="817547" y="835206"/>
            <a:ext cx="10385989" cy="461665"/>
          </a:xfrm>
          <a:prstGeom prst="rect">
            <a:avLst/>
          </a:prstGeom>
        </p:spPr>
        <p:txBody>
          <a:bodyPr wrap="square">
            <a:spAutoFit/>
          </a:bodyPr>
          <a:lstStyle/>
          <a:p>
            <a:pPr algn="just">
              <a:spcAft>
                <a:spcPts val="0"/>
              </a:spcAft>
            </a:pPr>
            <a:r>
              <a:rPr lang="en-US" altLang="zh-CN" sz="2400" dirty="0">
                <a:solidFill>
                  <a:srgbClr val="C5A75F"/>
                </a:solidFill>
              </a:rPr>
              <a:t>3. Impression</a:t>
            </a:r>
          </a:p>
        </p:txBody>
      </p:sp>
    </p:spTree>
    <p:extLst>
      <p:ext uri="{BB962C8B-B14F-4D97-AF65-F5344CB8AC3E}">
        <p14:creationId xmlns:p14="http://schemas.microsoft.com/office/powerpoint/2010/main" val="3610899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F4E015B1-7826-4AC6-8C65-7B68CB6BB803}"/>
              </a:ext>
            </a:extLst>
          </p:cNvPr>
          <p:cNvPicPr>
            <a:picLocks noChangeAspect="1"/>
          </p:cNvPicPr>
          <p:nvPr/>
        </p:nvPicPr>
        <p:blipFill rotWithShape="1">
          <a:blip r:embed="rId2">
            <a:extLst>
              <a:ext uri="{28A0092B-C50C-407E-A947-70E740481C1C}">
                <a14:useLocalDpi xmlns:a14="http://schemas.microsoft.com/office/drawing/2010/main" val="0"/>
              </a:ext>
            </a:extLst>
          </a:blip>
          <a:srcRect l="-1" r="-3061" b="-10419"/>
          <a:stretch/>
        </p:blipFill>
        <p:spPr>
          <a:xfrm>
            <a:off x="218738" y="230104"/>
            <a:ext cx="2138613" cy="350921"/>
          </a:xfrm>
          <a:prstGeom prst="rect">
            <a:avLst/>
          </a:prstGeom>
        </p:spPr>
      </p:pic>
      <p:sp>
        <p:nvSpPr>
          <p:cNvPr id="4" name="文本框 3">
            <a:extLst>
              <a:ext uri="{FF2B5EF4-FFF2-40B4-BE49-F238E27FC236}">
                <a16:creationId xmlns:a16="http://schemas.microsoft.com/office/drawing/2014/main" id="{1516553D-7768-4B1F-895E-7CFC59D13A93}"/>
              </a:ext>
            </a:extLst>
          </p:cNvPr>
          <p:cNvSpPr txBox="1"/>
          <p:nvPr/>
        </p:nvSpPr>
        <p:spPr>
          <a:xfrm>
            <a:off x="920913" y="1783777"/>
            <a:ext cx="10526638" cy="3801041"/>
          </a:xfrm>
          <a:prstGeom prst="rect">
            <a:avLst/>
          </a:prstGeom>
          <a:noFill/>
        </p:spPr>
        <p:txBody>
          <a:bodyPr wrap="square" rtlCol="0">
            <a:spAutoFit/>
          </a:bodyPr>
          <a:lstStyle/>
          <a:p>
            <a:pPr marL="285750" indent="-285750" algn="just">
              <a:lnSpc>
                <a:spcPts val="3000"/>
              </a:lnSpc>
              <a:buClr>
                <a:srgbClr val="C5A75F"/>
              </a:buClr>
              <a:buSzPct val="150000"/>
              <a:buFont typeface="Wingdings" panose="05000000000000000000" pitchFamily="2" charset="2"/>
              <a:buChar char="n"/>
            </a:pPr>
            <a:r>
              <a:rPr lang="en-US" altLang="zh-CN" sz="1600" dirty="0">
                <a:solidFill>
                  <a:srgbClr val="455B85"/>
                </a:solidFill>
              </a:rPr>
              <a:t>The story of Colorado School of Mines and China University of Mining and Technology started very early, and there are still many stories to be mined and memorized. This work will continue to strengthen the connection between </a:t>
            </a:r>
            <a:r>
              <a:rPr lang="en-US" altLang="zh-CN" sz="1600" dirty="0" err="1">
                <a:solidFill>
                  <a:srgbClr val="455B85"/>
                </a:solidFill>
              </a:rPr>
              <a:t>sisiter</a:t>
            </a:r>
            <a:r>
              <a:rPr lang="en-US" altLang="zh-CN" sz="1600" dirty="0">
                <a:solidFill>
                  <a:srgbClr val="455B85"/>
                </a:solidFill>
              </a:rPr>
              <a:t> libraries, and even promote the cooperation in digital humanities.</a:t>
            </a:r>
          </a:p>
          <a:p>
            <a:pPr marL="285750" indent="-285750" algn="just">
              <a:lnSpc>
                <a:spcPts val="3000"/>
              </a:lnSpc>
              <a:buClr>
                <a:srgbClr val="C5A75F"/>
              </a:buClr>
              <a:buSzPct val="150000"/>
              <a:buFont typeface="Wingdings" panose="05000000000000000000" pitchFamily="2" charset="2"/>
              <a:buChar char="n"/>
            </a:pPr>
            <a:endParaRPr lang="en-US" altLang="zh-CN" sz="1600" dirty="0">
              <a:solidFill>
                <a:srgbClr val="455B85"/>
              </a:solidFill>
            </a:endParaRPr>
          </a:p>
          <a:p>
            <a:pPr marL="285750" indent="-285750" algn="just">
              <a:lnSpc>
                <a:spcPts val="3000"/>
              </a:lnSpc>
              <a:buClr>
                <a:srgbClr val="C5A75F"/>
              </a:buClr>
              <a:buSzPct val="150000"/>
              <a:buFont typeface="Wingdings" panose="05000000000000000000" pitchFamily="2" charset="2"/>
              <a:buChar char="n"/>
            </a:pPr>
            <a:r>
              <a:rPr lang="en-US" altLang="zh-CN" sz="1600" dirty="0">
                <a:solidFill>
                  <a:srgbClr val="455B85"/>
                </a:solidFill>
              </a:rPr>
              <a:t>I strongly agree with University librarian Carol's emphasis on international library undertakings and the great work she has done. I believe that our sister libraries cooperation will be integrated into the international library undertakings system.</a:t>
            </a:r>
          </a:p>
          <a:p>
            <a:pPr marL="285750" indent="-285750" algn="just">
              <a:lnSpc>
                <a:spcPts val="3000"/>
              </a:lnSpc>
              <a:buClr>
                <a:srgbClr val="C5A75F"/>
              </a:buClr>
              <a:buSzPct val="150000"/>
              <a:buFont typeface="Wingdings" panose="05000000000000000000" pitchFamily="2" charset="2"/>
              <a:buChar char="n"/>
            </a:pPr>
            <a:endParaRPr lang="en-US" altLang="zh-CN" sz="1600" dirty="0">
              <a:solidFill>
                <a:srgbClr val="455B85"/>
              </a:solidFill>
            </a:endParaRPr>
          </a:p>
          <a:p>
            <a:pPr marL="285750" indent="-285750" algn="just">
              <a:lnSpc>
                <a:spcPts val="3000"/>
              </a:lnSpc>
              <a:buClr>
                <a:srgbClr val="C5A75F"/>
              </a:buClr>
              <a:buSzPct val="150000"/>
              <a:buFont typeface="Wingdings" panose="05000000000000000000" pitchFamily="2" charset="2"/>
              <a:buChar char="n"/>
            </a:pPr>
            <a:r>
              <a:rPr lang="en-US" altLang="zh-CN" sz="1600" dirty="0">
                <a:solidFill>
                  <a:srgbClr val="455B85"/>
                </a:solidFill>
              </a:rPr>
              <a:t>Finally, more importantly, we have become good friends , lifelong friends.</a:t>
            </a:r>
          </a:p>
          <a:p>
            <a:pPr algn="just"/>
            <a:endParaRPr lang="zh-CN" altLang="en-US" sz="1600" dirty="0">
              <a:solidFill>
                <a:srgbClr val="455B85"/>
              </a:solidFill>
            </a:endParaRPr>
          </a:p>
        </p:txBody>
      </p:sp>
      <p:sp>
        <p:nvSpPr>
          <p:cNvPr id="5" name="矩形 4">
            <a:extLst>
              <a:ext uri="{FF2B5EF4-FFF2-40B4-BE49-F238E27FC236}">
                <a16:creationId xmlns:a16="http://schemas.microsoft.com/office/drawing/2014/main" id="{975BFA6E-00CF-4CC2-8BD0-E5892278ABE3}"/>
              </a:ext>
            </a:extLst>
          </p:cNvPr>
          <p:cNvSpPr/>
          <p:nvPr/>
        </p:nvSpPr>
        <p:spPr>
          <a:xfrm>
            <a:off x="817547" y="835206"/>
            <a:ext cx="10385989" cy="461665"/>
          </a:xfrm>
          <a:prstGeom prst="rect">
            <a:avLst/>
          </a:prstGeom>
        </p:spPr>
        <p:txBody>
          <a:bodyPr wrap="square">
            <a:spAutoFit/>
          </a:bodyPr>
          <a:lstStyle/>
          <a:p>
            <a:pPr algn="just">
              <a:spcAft>
                <a:spcPts val="0"/>
              </a:spcAft>
            </a:pPr>
            <a:r>
              <a:rPr lang="en-US" altLang="zh-CN" sz="2400" dirty="0">
                <a:solidFill>
                  <a:srgbClr val="C5A75F"/>
                </a:solidFill>
              </a:rPr>
              <a:t>3. Impression</a:t>
            </a:r>
          </a:p>
        </p:txBody>
      </p:sp>
    </p:spTree>
    <p:extLst>
      <p:ext uri="{BB962C8B-B14F-4D97-AF65-F5344CB8AC3E}">
        <p14:creationId xmlns:p14="http://schemas.microsoft.com/office/powerpoint/2010/main" val="32450551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F4E015B1-7826-4AC6-8C65-7B68CB6BB803}"/>
              </a:ext>
            </a:extLst>
          </p:cNvPr>
          <p:cNvPicPr>
            <a:picLocks noChangeAspect="1"/>
          </p:cNvPicPr>
          <p:nvPr/>
        </p:nvPicPr>
        <p:blipFill rotWithShape="1">
          <a:blip r:embed="rId2">
            <a:extLst>
              <a:ext uri="{28A0092B-C50C-407E-A947-70E740481C1C}">
                <a14:useLocalDpi xmlns:a14="http://schemas.microsoft.com/office/drawing/2010/main" val="0"/>
              </a:ext>
            </a:extLst>
          </a:blip>
          <a:srcRect l="-1" r="-3061" b="-10419"/>
          <a:stretch/>
        </p:blipFill>
        <p:spPr>
          <a:xfrm>
            <a:off x="218738" y="230104"/>
            <a:ext cx="2138613" cy="350921"/>
          </a:xfrm>
          <a:prstGeom prst="rect">
            <a:avLst/>
          </a:prstGeom>
        </p:spPr>
      </p:pic>
      <p:pic>
        <p:nvPicPr>
          <p:cNvPr id="7" name="图片 6">
            <a:extLst>
              <a:ext uri="{FF2B5EF4-FFF2-40B4-BE49-F238E27FC236}">
                <a16:creationId xmlns:a16="http://schemas.microsoft.com/office/drawing/2014/main" id="{F12C1B60-D10D-E141-06B8-04BE81698D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2129" y="1732937"/>
            <a:ext cx="5108412" cy="3831310"/>
          </a:xfrm>
          <a:prstGeom prst="rect">
            <a:avLst/>
          </a:prstGeom>
          <a:ln>
            <a:noFill/>
          </a:ln>
          <a:effectLst>
            <a:outerShdw blurRad="292100" dist="139700" dir="2700000" algn="tl" rotWithShape="0">
              <a:srgbClr val="333333">
                <a:alpha val="65000"/>
              </a:srgbClr>
            </a:outerShdw>
          </a:effectLst>
        </p:spPr>
      </p:pic>
      <p:pic>
        <p:nvPicPr>
          <p:cNvPr id="9" name="图片 8">
            <a:extLst>
              <a:ext uri="{FF2B5EF4-FFF2-40B4-BE49-F238E27FC236}">
                <a16:creationId xmlns:a16="http://schemas.microsoft.com/office/drawing/2014/main" id="{5F6360E8-7E6E-09EA-0FA2-0A0EFFEC768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6593197" y="1389977"/>
            <a:ext cx="4703445" cy="4517233"/>
          </a:xfrm>
          <a:prstGeom prst="rect">
            <a:avLst/>
          </a:prstGeom>
          <a:ln>
            <a:noFill/>
          </a:ln>
          <a:effectLst>
            <a:outerShdw blurRad="292100" dist="139700" dir="2700000" algn="tl" rotWithShape="0">
              <a:srgbClr val="333333">
                <a:alpha val="65000"/>
              </a:srgbClr>
            </a:outerShdw>
          </a:effectLst>
        </p:spPr>
      </p:pic>
      <p:sp>
        <p:nvSpPr>
          <p:cNvPr id="6" name="矩形 5">
            <a:extLst>
              <a:ext uri="{FF2B5EF4-FFF2-40B4-BE49-F238E27FC236}">
                <a16:creationId xmlns:a16="http://schemas.microsoft.com/office/drawing/2014/main" id="{FF8EC00F-8D77-4248-ADB3-142B5F44ED92}"/>
              </a:ext>
            </a:extLst>
          </p:cNvPr>
          <p:cNvSpPr/>
          <p:nvPr/>
        </p:nvSpPr>
        <p:spPr>
          <a:xfrm>
            <a:off x="817547" y="835206"/>
            <a:ext cx="10385989" cy="461665"/>
          </a:xfrm>
          <a:prstGeom prst="rect">
            <a:avLst/>
          </a:prstGeom>
        </p:spPr>
        <p:txBody>
          <a:bodyPr wrap="square">
            <a:spAutoFit/>
          </a:bodyPr>
          <a:lstStyle/>
          <a:p>
            <a:pPr algn="just">
              <a:spcAft>
                <a:spcPts val="0"/>
              </a:spcAft>
            </a:pPr>
            <a:r>
              <a:rPr lang="en-US" altLang="zh-CN" sz="2400" dirty="0">
                <a:solidFill>
                  <a:srgbClr val="C5A75F"/>
                </a:solidFill>
              </a:rPr>
              <a:t>3. Impression</a:t>
            </a:r>
          </a:p>
        </p:txBody>
      </p:sp>
    </p:spTree>
    <p:extLst>
      <p:ext uri="{BB962C8B-B14F-4D97-AF65-F5344CB8AC3E}">
        <p14:creationId xmlns:p14="http://schemas.microsoft.com/office/powerpoint/2010/main" val="38865960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F4E015B1-7826-4AC6-8C65-7B68CB6BB803}"/>
              </a:ext>
            </a:extLst>
          </p:cNvPr>
          <p:cNvPicPr>
            <a:picLocks noChangeAspect="1"/>
          </p:cNvPicPr>
          <p:nvPr/>
        </p:nvPicPr>
        <p:blipFill rotWithShape="1">
          <a:blip r:embed="rId2">
            <a:extLst>
              <a:ext uri="{28A0092B-C50C-407E-A947-70E740481C1C}">
                <a14:useLocalDpi xmlns:a14="http://schemas.microsoft.com/office/drawing/2010/main" val="0"/>
              </a:ext>
            </a:extLst>
          </a:blip>
          <a:srcRect l="-1" r="-3061" b="-10419"/>
          <a:stretch/>
        </p:blipFill>
        <p:spPr>
          <a:xfrm>
            <a:off x="218738" y="230104"/>
            <a:ext cx="2138613" cy="350921"/>
          </a:xfrm>
          <a:prstGeom prst="rect">
            <a:avLst/>
          </a:prstGeom>
        </p:spPr>
      </p:pic>
      <p:pic>
        <p:nvPicPr>
          <p:cNvPr id="4" name="图片 3">
            <a:extLst>
              <a:ext uri="{FF2B5EF4-FFF2-40B4-BE49-F238E27FC236}">
                <a16:creationId xmlns:a16="http://schemas.microsoft.com/office/drawing/2014/main" id="{35CC9F09-F3A1-FA02-80B5-2FA2E004BC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3889468" y="-359881"/>
            <a:ext cx="4297429" cy="8297116"/>
          </a:xfrm>
          <a:prstGeom prst="rect">
            <a:avLst/>
          </a:prstGeom>
        </p:spPr>
      </p:pic>
      <p:sp>
        <p:nvSpPr>
          <p:cNvPr id="6" name="矩形 5">
            <a:extLst>
              <a:ext uri="{FF2B5EF4-FFF2-40B4-BE49-F238E27FC236}">
                <a16:creationId xmlns:a16="http://schemas.microsoft.com/office/drawing/2014/main" id="{C6305C46-FAF4-499C-A0E0-0DD8FA3031F6}"/>
              </a:ext>
            </a:extLst>
          </p:cNvPr>
          <p:cNvSpPr/>
          <p:nvPr/>
        </p:nvSpPr>
        <p:spPr>
          <a:xfrm>
            <a:off x="817547" y="835206"/>
            <a:ext cx="10385989" cy="461665"/>
          </a:xfrm>
          <a:prstGeom prst="rect">
            <a:avLst/>
          </a:prstGeom>
        </p:spPr>
        <p:txBody>
          <a:bodyPr wrap="square">
            <a:spAutoFit/>
          </a:bodyPr>
          <a:lstStyle/>
          <a:p>
            <a:pPr algn="just">
              <a:spcAft>
                <a:spcPts val="0"/>
              </a:spcAft>
            </a:pPr>
            <a:r>
              <a:rPr lang="en-US" altLang="zh-CN" sz="2400" dirty="0">
                <a:solidFill>
                  <a:srgbClr val="C5A75F"/>
                </a:solidFill>
              </a:rPr>
              <a:t>3. Impression</a:t>
            </a:r>
          </a:p>
        </p:txBody>
      </p:sp>
    </p:spTree>
    <p:extLst>
      <p:ext uri="{BB962C8B-B14F-4D97-AF65-F5344CB8AC3E}">
        <p14:creationId xmlns:p14="http://schemas.microsoft.com/office/powerpoint/2010/main" val="2489093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6"/>
          <p:cNvSpPr txBox="1"/>
          <p:nvPr/>
        </p:nvSpPr>
        <p:spPr>
          <a:xfrm rot="19603186">
            <a:off x="1484041" y="4379050"/>
            <a:ext cx="4488891" cy="904118"/>
          </a:xfrm>
          <a:prstGeom prst="rect">
            <a:avLst/>
          </a:prstGeom>
          <a:noFill/>
        </p:spPr>
        <p:txBody>
          <a:bodyPr wrap="none" numCol="1" rtlCol="0">
            <a:prstTxWarp prst="textPlain">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600" b="1" dirty="0">
                <a:solidFill>
                  <a:srgbClr val="C5A75F"/>
                </a:solidFill>
                <a:latin typeface="+mn-lt"/>
              </a:rPr>
              <a:t>THANKS</a:t>
            </a:r>
            <a:endParaRPr lang="zh-CN" altLang="en-US" sz="16600" b="1" dirty="0">
              <a:solidFill>
                <a:srgbClr val="C5A75F"/>
              </a:solidFill>
              <a:latin typeface="+mn-lt"/>
            </a:endParaRPr>
          </a:p>
        </p:txBody>
      </p:sp>
      <p:cxnSp>
        <p:nvCxnSpPr>
          <p:cNvPr id="9" name="直接连接符 8">
            <a:extLst>
              <a:ext uri="{FF2B5EF4-FFF2-40B4-BE49-F238E27FC236}">
                <a16:creationId xmlns:a16="http://schemas.microsoft.com/office/drawing/2014/main" id="{8B629D8A-0FD4-485D-8460-76F2F64CC253}"/>
              </a:ext>
            </a:extLst>
          </p:cNvPr>
          <p:cNvCxnSpPr>
            <a:cxnSpLocks/>
          </p:cNvCxnSpPr>
          <p:nvPr/>
        </p:nvCxnSpPr>
        <p:spPr>
          <a:xfrm flipH="1">
            <a:off x="769261" y="2431911"/>
            <a:ext cx="3634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任意多边形: 形状 9">
            <a:extLst>
              <a:ext uri="{FF2B5EF4-FFF2-40B4-BE49-F238E27FC236}">
                <a16:creationId xmlns:a16="http://schemas.microsoft.com/office/drawing/2014/main" id="{A3378ED9-2018-4830-BC6C-7DD04A54C46F}"/>
              </a:ext>
            </a:extLst>
          </p:cNvPr>
          <p:cNvSpPr/>
          <p:nvPr/>
        </p:nvSpPr>
        <p:spPr>
          <a:xfrm>
            <a:off x="4656442" y="0"/>
            <a:ext cx="7535558" cy="6858000"/>
          </a:xfrm>
          <a:custGeom>
            <a:avLst/>
            <a:gdLst>
              <a:gd name="connsiteX0" fmla="*/ 0 w 7535558"/>
              <a:gd name="connsiteY0" fmla="*/ 0 h 6858000"/>
              <a:gd name="connsiteX1" fmla="*/ 7535558 w 7535558"/>
              <a:gd name="connsiteY1" fmla="*/ 0 h 6858000"/>
              <a:gd name="connsiteX2" fmla="*/ 7535558 w 7535558"/>
              <a:gd name="connsiteY2" fmla="*/ 6858000 h 6858000"/>
              <a:gd name="connsiteX3" fmla="*/ 3116635 w 753555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535558" h="6858000">
                <a:moveTo>
                  <a:pt x="0" y="0"/>
                </a:moveTo>
                <a:lnTo>
                  <a:pt x="7535558" y="0"/>
                </a:lnTo>
                <a:lnTo>
                  <a:pt x="7535558" y="6858000"/>
                </a:lnTo>
                <a:lnTo>
                  <a:pt x="3116635" y="6858000"/>
                </a:lnTo>
                <a:close/>
              </a:path>
            </a:pathLst>
          </a:custGeom>
          <a:blipFill>
            <a:blip r:embed="rId2"/>
            <a:stretch>
              <a:fillRect l="-37518" r="-3739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标题 4">
            <a:extLst>
              <a:ext uri="{FF2B5EF4-FFF2-40B4-BE49-F238E27FC236}">
                <a16:creationId xmlns:a16="http://schemas.microsoft.com/office/drawing/2014/main" id="{A6CF94EB-1D6B-4CE0-91DF-5363A0F8730D}"/>
              </a:ext>
            </a:extLst>
          </p:cNvPr>
          <p:cNvSpPr>
            <a:spLocks noGrp="1"/>
          </p:cNvSpPr>
          <p:nvPr>
            <p:ph type="ctrTitle" idx="4294967295"/>
          </p:nvPr>
        </p:nvSpPr>
        <p:spPr>
          <a:xfrm>
            <a:off x="769261" y="1363581"/>
            <a:ext cx="5426076" cy="1055483"/>
          </a:xfrm>
        </p:spPr>
        <p:txBody>
          <a:bodyPr/>
          <a:lstStyle/>
          <a:p>
            <a:r>
              <a:rPr lang="en-US" altLang="zh-CN" dirty="0">
                <a:solidFill>
                  <a:schemeClr val="bg1"/>
                </a:solidFill>
              </a:rPr>
              <a:t>Thanks.</a:t>
            </a:r>
            <a:br>
              <a:rPr lang="en-US" altLang="zh-CN" dirty="0">
                <a:solidFill>
                  <a:schemeClr val="bg1"/>
                </a:solidFill>
              </a:rPr>
            </a:br>
            <a:r>
              <a:rPr lang="en-US" altLang="zh-CN" sz="2400" b="0" dirty="0">
                <a:solidFill>
                  <a:schemeClr val="bg1"/>
                </a:solidFill>
              </a:rPr>
              <a:t>We are better together!</a:t>
            </a:r>
            <a:endParaRPr lang="zh-CN" altLang="en-US" b="0" dirty="0">
              <a:solidFill>
                <a:schemeClr val="bg1"/>
              </a:solidFill>
            </a:endParaRPr>
          </a:p>
        </p:txBody>
      </p:sp>
      <p:sp>
        <p:nvSpPr>
          <p:cNvPr id="12" name="文本占位符 6">
            <a:extLst>
              <a:ext uri="{FF2B5EF4-FFF2-40B4-BE49-F238E27FC236}">
                <a16:creationId xmlns:a16="http://schemas.microsoft.com/office/drawing/2014/main" id="{7ED9807B-3B51-42C8-824E-68189977F9AA}"/>
              </a:ext>
            </a:extLst>
          </p:cNvPr>
          <p:cNvSpPr>
            <a:spLocks noGrp="1"/>
          </p:cNvSpPr>
          <p:nvPr>
            <p:ph type="body" sz="quarter" idx="4294967295"/>
          </p:nvPr>
        </p:nvSpPr>
        <p:spPr>
          <a:xfrm>
            <a:off x="669923" y="3097446"/>
            <a:ext cx="5426076" cy="310871"/>
          </a:xfrm>
        </p:spPr>
        <p:txBody>
          <a:bodyPr>
            <a:noAutofit/>
          </a:bodyPr>
          <a:lstStyle/>
          <a:p>
            <a:r>
              <a:rPr lang="en-US" altLang="zh-CN" sz="1600" dirty="0">
                <a:solidFill>
                  <a:schemeClr val="bg1"/>
                </a:solidFill>
              </a:rPr>
              <a:t>xushujuan@cumt.edu.cn</a:t>
            </a:r>
            <a:endParaRPr lang="en-US" altLang="en-US" sz="1600" dirty="0">
              <a:solidFill>
                <a:schemeClr val="bg1"/>
              </a:solidFill>
            </a:endParaRPr>
          </a:p>
        </p:txBody>
      </p:sp>
      <p:sp>
        <p:nvSpPr>
          <p:cNvPr id="13" name="文本占位符 5">
            <a:extLst>
              <a:ext uri="{FF2B5EF4-FFF2-40B4-BE49-F238E27FC236}">
                <a16:creationId xmlns:a16="http://schemas.microsoft.com/office/drawing/2014/main" id="{3B4F3BEF-A3BE-4A49-972C-E4BC0877AD40}"/>
              </a:ext>
            </a:extLst>
          </p:cNvPr>
          <p:cNvSpPr>
            <a:spLocks noGrp="1"/>
          </p:cNvSpPr>
          <p:nvPr>
            <p:ph type="body" sz="quarter" idx="4294967295"/>
          </p:nvPr>
        </p:nvSpPr>
        <p:spPr>
          <a:xfrm>
            <a:off x="669924" y="2801175"/>
            <a:ext cx="5426076" cy="296271"/>
          </a:xfrm>
        </p:spPr>
        <p:txBody>
          <a:bodyPr>
            <a:noAutofit/>
          </a:bodyPr>
          <a:lstStyle/>
          <a:p>
            <a:pPr lvl="0"/>
            <a:r>
              <a:rPr lang="en-US" altLang="zh-CN" sz="1600" dirty="0">
                <a:solidFill>
                  <a:schemeClr val="bg1"/>
                </a:solidFill>
              </a:rPr>
              <a:t>Xu Shujuan </a:t>
            </a:r>
          </a:p>
        </p:txBody>
      </p:sp>
      <p:sp>
        <p:nvSpPr>
          <p:cNvPr id="14" name="文本框 13">
            <a:extLst>
              <a:ext uri="{FF2B5EF4-FFF2-40B4-BE49-F238E27FC236}">
                <a16:creationId xmlns:a16="http://schemas.microsoft.com/office/drawing/2014/main" id="{3D5B4819-0E64-492F-895A-38374D3C3EDD}"/>
              </a:ext>
            </a:extLst>
          </p:cNvPr>
          <p:cNvSpPr txBox="1"/>
          <p:nvPr/>
        </p:nvSpPr>
        <p:spPr>
          <a:xfrm>
            <a:off x="3602615" y="6302134"/>
            <a:ext cx="3686914" cy="276999"/>
          </a:xfrm>
          <a:prstGeom prst="rect">
            <a:avLst/>
          </a:prstGeom>
          <a:noFill/>
        </p:spPr>
        <p:txBody>
          <a:bodyPr wrap="square">
            <a:spAutoFit/>
          </a:bodyPr>
          <a:lstStyle/>
          <a:p>
            <a:pPr lvl="0" algn="ctr"/>
            <a:r>
              <a:rPr lang="en-US" altLang="zh-CN" sz="1200" dirty="0">
                <a:solidFill>
                  <a:srgbClr val="74C2E9"/>
                </a:solidFill>
              </a:rPr>
              <a:t>China  University of Mining and Technology  Library</a:t>
            </a:r>
          </a:p>
        </p:txBody>
      </p:sp>
    </p:spTree>
    <p:extLst>
      <p:ext uri="{BB962C8B-B14F-4D97-AF65-F5344CB8AC3E}">
        <p14:creationId xmlns:p14="http://schemas.microsoft.com/office/powerpoint/2010/main" val="125904303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 TOOLS.GUIDESSETTING" val="{&quot;Id&quot;:&quot;2d4375ee-8516-45e0-8956-45702a61a9b6&quot;,&quot;Name&quot;:&quot;iSlide&quot;,&quot;HeaderHeight&quot;:15.0,&quot;FooterHeight&quot;:9.0000000000000036,&quot;SideMargin&quot;:5.4999999999999982,&quot;TopMargin&quot;:0.0,&quot;BottomMargin&quot;:0.0,&quot;IntervalMargin&quot;:1.3999999999999997}"/>
  <p:tag name="ISLIDE.GUIDESSETTING" val="{&quot;Id&quot;:&quot;GuidesStyle_Normal&quot;,&quot;Name&quot;:&quot;正常&quot;,&quot;HeaderHeight&quot;:15.0,&quot;FooterHeight&quot;:9.0,&quot;SideMargin&quot;:5.5,&quot;TopMargin&quot;:0.0,&quot;BottomMargin&quot;:0.0,&quot;IntervalMargin&quot;:1.5}"/>
  <p:tag name="ISLIDE.THEME" val="431d08de-0d3c-4d3d-8dd8-b180868f4f71"/>
</p:tagLst>
</file>

<file path=ppt/theme/theme1.xml><?xml version="1.0" encoding="utf-8"?>
<a:theme xmlns:a="http://schemas.openxmlformats.org/drawingml/2006/main" name="主题5">
  <a:themeElements>
    <a:clrScheme name="蓝色​​">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主题5" id="{B8EDB911-D765-4A7B-BBC7-40DBB672FBA6}" vid="{AECAB1C0-5DF6-436C-85E8-20094DBE11C0}"/>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iSlide</Template>
  <TotalTime>1522</TotalTime>
  <Words>1002</Words>
  <Application>Microsoft Macintosh PowerPoint</Application>
  <PresentationFormat>Widescreen</PresentationFormat>
  <Paragraphs>124</Paragraphs>
  <Slides>13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等线</vt:lpstr>
      <vt:lpstr>宋体</vt:lpstr>
      <vt:lpstr>Arial</vt:lpstr>
      <vt:lpstr>Calibri</vt:lpstr>
      <vt:lpstr>Impact</vt:lpstr>
      <vt:lpstr>Lucida Grande</vt:lpstr>
      <vt:lpstr>Wingdings</vt:lpstr>
      <vt:lpstr>主题5</vt:lpstr>
      <vt:lpstr>We are better together  </vt:lpstr>
      <vt:lpstr>what I did and what I gained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Thanks. We are better together!</vt:lpstr>
    </vt:vector>
  </TitlesOfParts>
  <Manager>iSlide</Manager>
  <Company>iSlide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iSlide</dc:creator>
  <cp:lastModifiedBy>Carol Smith</cp:lastModifiedBy>
  <cp:revision>112</cp:revision>
  <cp:lastPrinted>2017-10-23T16:00:00Z</cp:lastPrinted>
  <dcterms:created xsi:type="dcterms:W3CDTF">2017-10-23T16:00:00Z</dcterms:created>
  <dcterms:modified xsi:type="dcterms:W3CDTF">2023-03-06T11:26:32Z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lide.Theme">
    <vt:lpwstr>48706f29-9ca0-418e-876d-de7b156ca083</vt:lpwstr>
  </property>
  <property fmtid="{D5CDD505-2E9C-101B-9397-08002B2CF9AE}" pid="3" name="MSIP_Label_f42aa342-8706-4288-bd11-ebb85995028c_Enabled">
    <vt:lpwstr>True</vt:lpwstr>
  </property>
  <property fmtid="{D5CDD505-2E9C-101B-9397-08002B2CF9AE}" pid="4" name="MSIP_Label_f42aa342-8706-4288-bd11-ebb85995028c_SiteId">
    <vt:lpwstr>72f988bf-86f1-41af-91ab-2d7cd011db47</vt:lpwstr>
  </property>
  <property fmtid="{D5CDD505-2E9C-101B-9397-08002B2CF9AE}" pid="5" name="MSIP_Label_f42aa342-8706-4288-bd11-ebb85995028c_Owner">
    <vt:lpwstr>t-shyu@microsoft.com</vt:lpwstr>
  </property>
  <property fmtid="{D5CDD505-2E9C-101B-9397-08002B2CF9AE}" pid="6" name="MSIP_Label_f42aa342-8706-4288-bd11-ebb85995028c_SetDate">
    <vt:lpwstr>2018-08-31T03:15:53.5108408Z</vt:lpwstr>
  </property>
  <property fmtid="{D5CDD505-2E9C-101B-9397-08002B2CF9AE}" pid="7" name="MSIP_Label_f42aa342-8706-4288-bd11-ebb85995028c_Name">
    <vt:lpwstr>General</vt:lpwstr>
  </property>
  <property fmtid="{D5CDD505-2E9C-101B-9397-08002B2CF9AE}" pid="8" name="MSIP_Label_f42aa342-8706-4288-bd11-ebb85995028c_Application">
    <vt:lpwstr>Microsoft Azure Information Protection</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ies>
</file>