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5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j+1Ebr7937b4yZ4XiAVEYhUJuF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E60A0EC-6D2C-4203-8137-BB1A40785A8F}">
  <a:tblStyle styleId="{DE60A0EC-6D2C-4203-8137-BB1A40785A8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EED"/>
          </a:solidFill>
        </a:fill>
      </a:tcStyle>
    </a:wholeTbl>
    <a:band1H>
      <a:tcTxStyle/>
      <a:tcStyle>
        <a:tcBdr/>
        <a:fill>
          <a:solidFill>
            <a:srgbClr val="CADCD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CD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2"/>
  </p:normalViewPr>
  <p:slideViewPr>
    <p:cSldViewPr snapToGrid="0">
      <p:cViewPr varScale="1">
        <p:scale>
          <a:sx n="161" d="100"/>
          <a:sy n="161" d="100"/>
        </p:scale>
        <p:origin x="24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customschemas.google.com/relationships/presentationmetadata" Target="meta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wdc.library.wisc.edu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The </a:t>
            </a:r>
            <a:r>
              <a:rPr lang="en-US" b="1" u="sng">
                <a:solidFill>
                  <a:schemeClr val="hlink"/>
                </a:solidFill>
                <a:hlinkClick r:id="rId3"/>
              </a:rPr>
              <a:t>University of Wisconsin Digital Collections (UWDC)</a:t>
            </a:r>
            <a:r>
              <a:rPr lang="en-US"/>
              <a:t> were established in the summer of 2001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1620267ee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1620267ee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1620267ee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1620267ee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1620267e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1620267e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1620267ee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1620267ee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b="1"/>
              <a:t>Conference Participation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Speaker at the annual Kazakhstani librarian conference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14f0e78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14f0e786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5"/>
          <p:cNvPicPr preferRelativeResize="0"/>
          <p:nvPr/>
        </p:nvPicPr>
        <p:blipFill rotWithShape="1">
          <a:blip r:embed="rId2">
            <a:alphaModFix/>
          </a:blip>
          <a:srcRect l="5746" t="10160" r="7837" b="17006"/>
          <a:stretch/>
        </p:blipFill>
        <p:spPr>
          <a:xfrm>
            <a:off x="3" y="0"/>
            <a:ext cx="9143997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5"/>
          <p:cNvSpPr/>
          <p:nvPr/>
        </p:nvSpPr>
        <p:spPr>
          <a:xfrm>
            <a:off x="3" y="0"/>
            <a:ext cx="9159300" cy="5143496"/>
          </a:xfrm>
          <a:prstGeom prst="rect">
            <a:avLst/>
          </a:prstGeom>
          <a:solidFill>
            <a:srgbClr val="935739">
              <a:alpha val="94117"/>
            </a:srgbClr>
          </a:solidFill>
          <a:ln w="9525" cap="flat" cmpd="sng">
            <a:solidFill>
              <a:srgbClr val="9357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5"/>
          <p:cNvSpPr txBox="1">
            <a:spLocks noGrp="1"/>
          </p:cNvSpPr>
          <p:nvPr>
            <p:ph type="title"/>
          </p:nvPr>
        </p:nvSpPr>
        <p:spPr>
          <a:xfrm>
            <a:off x="311698" y="3989079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13" name="Google Shape;1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0126" y="578274"/>
            <a:ext cx="3143743" cy="2219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rgbClr val="575757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rgbClr val="575757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" name="Google Shape;2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42679" y="2122885"/>
            <a:ext cx="2522121" cy="3307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Final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2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935739"/>
          </a:solidFill>
          <a:ln w="9525" cap="flat" cmpd="sng">
            <a:solidFill>
              <a:srgbClr val="9357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2"/>
          <p:cNvSpPr txBox="1">
            <a:spLocks noGrp="1"/>
          </p:cNvSpPr>
          <p:nvPr>
            <p:ph type="title"/>
          </p:nvPr>
        </p:nvSpPr>
        <p:spPr>
          <a:xfrm>
            <a:off x="362373" y="3560723"/>
            <a:ext cx="8229600" cy="921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30" name="Google Shape;30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96561" y="476183"/>
            <a:ext cx="4340903" cy="306422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2"/>
          <p:cNvSpPr txBox="1"/>
          <p:nvPr/>
        </p:nvSpPr>
        <p:spPr>
          <a:xfrm>
            <a:off x="3684693" y="4881890"/>
            <a:ext cx="177461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www.nu.edu.kz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3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3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35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</a:defRPr>
            </a:lvl5pPr>
            <a:lvl6pPr marL="2743200" lvl="5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</a:defRPr>
            </a:lvl6pPr>
            <a:lvl7pPr marL="3200400" lvl="6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</a:defRPr>
            </a:lvl7pPr>
            <a:lvl8pPr marL="3657600" lvl="7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dk1"/>
                </a:solidFill>
              </a:defRPr>
            </a:lvl8pPr>
            <a:lvl9pPr marL="4114800" lvl="8" indent="-228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05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3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1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935739"/>
          </a:solidFill>
          <a:ln w="9525" cap="flat" cmpd="sng">
            <a:solidFill>
              <a:srgbClr val="9357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1"/>
          <p:cNvSpPr txBox="1">
            <a:spLocks noGrp="1"/>
          </p:cNvSpPr>
          <p:nvPr>
            <p:ph type="title"/>
          </p:nvPr>
        </p:nvSpPr>
        <p:spPr>
          <a:xfrm>
            <a:off x="362373" y="3560723"/>
            <a:ext cx="8229600" cy="921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52" name="Google Shape;52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96561" y="476183"/>
            <a:ext cx="4340903" cy="306422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1"/>
          <p:cNvSpPr txBox="1"/>
          <p:nvPr/>
        </p:nvSpPr>
        <p:spPr>
          <a:xfrm>
            <a:off x="3684693" y="4881890"/>
            <a:ext cx="177461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www.nu.edu.kz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3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0" name="Google Shape;100;p4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01" name="Google Shape;101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4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08" name="Google Shape;108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uwdc.library.wisc.ed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wdc.library.wisc.ed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ur.nu.edu.kz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3IYPoWFWd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 txBox="1">
            <a:spLocks noGrp="1"/>
          </p:cNvSpPr>
          <p:nvPr>
            <p:ph type="title"/>
          </p:nvPr>
        </p:nvSpPr>
        <p:spPr>
          <a:xfrm>
            <a:off x="7572375" y="4013770"/>
            <a:ext cx="1225806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br>
              <a:rPr lang="en-US"/>
            </a:br>
            <a:endParaRPr/>
          </a:p>
        </p:txBody>
      </p:sp>
      <p:sp>
        <p:nvSpPr>
          <p:cNvPr id="128" name="Google Shape;128;p1"/>
          <p:cNvSpPr txBox="1"/>
          <p:nvPr/>
        </p:nvSpPr>
        <p:spPr>
          <a:xfrm>
            <a:off x="654050" y="2762250"/>
            <a:ext cx="74232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Nazarbayev University Library and </a:t>
            </a:r>
            <a:r>
              <a:rPr lang="en-US" sz="3600">
                <a:solidFill>
                  <a:schemeClr val="dk1"/>
                </a:solidFill>
              </a:rPr>
              <a:t>P</a:t>
            </a: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artnership with </a:t>
            </a:r>
            <a:r>
              <a:rPr lang="en-US" sz="3600">
                <a:solidFill>
                  <a:schemeClr val="dk1"/>
                </a:solidFill>
              </a:rPr>
              <a:t>F</a:t>
            </a: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oreign </a:t>
            </a:r>
            <a:r>
              <a:rPr lang="en-US" sz="3600">
                <a:solidFill>
                  <a:schemeClr val="dk1"/>
                </a:solidFill>
              </a:rPr>
              <a:t>L</a:t>
            </a: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ibraries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 txBox="1"/>
          <p:nvPr/>
        </p:nvSpPr>
        <p:spPr>
          <a:xfrm>
            <a:off x="6308204" y="4013770"/>
            <a:ext cx="3168352" cy="10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Tolkyn Jangulova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Head of the Digitization Office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Nazarbayev University Library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tolkyn.jangulova@nu.edu.kz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3718769" y="4642097"/>
            <a:ext cx="117852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March, 2023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Quick factors about Nazarbayev University</a:t>
            </a:r>
            <a:endParaRPr/>
          </a:p>
        </p:txBody>
      </p:sp>
      <p:sp>
        <p:nvSpPr>
          <p:cNvPr id="136" name="Google Shape;136;p2"/>
          <p:cNvSpPr txBox="1">
            <a:spLocks noGrp="1"/>
          </p:cNvSpPr>
          <p:nvPr>
            <p:ph type="body" idx="1"/>
          </p:nvPr>
        </p:nvSpPr>
        <p:spPr>
          <a:xfrm>
            <a:off x="540300" y="2142705"/>
            <a:ext cx="4031700" cy="2596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Total number of students  – 6365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US">
                <a:solidFill>
                  <a:schemeClr val="lt1"/>
                </a:solidFill>
              </a:rPr>
              <a:t>Undergraduate students - 4249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US">
                <a:solidFill>
                  <a:schemeClr val="lt1"/>
                </a:solidFill>
              </a:rPr>
              <a:t>Graduate students - 1467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US">
                <a:solidFill>
                  <a:schemeClr val="lt1"/>
                </a:solidFill>
              </a:rPr>
              <a:t>Foundation students - 649</a:t>
            </a:r>
            <a:endParaRPr>
              <a:solidFill>
                <a:schemeClr val="lt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2"/>
          <p:cNvSpPr/>
          <p:nvPr/>
        </p:nvSpPr>
        <p:spPr>
          <a:xfrm>
            <a:off x="476250" y="3544332"/>
            <a:ext cx="37973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NU faculty and teaching community consists of 521 full-time faculty.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  Our diverse faculty hails from 58 countries. 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 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425450" y="1188598"/>
            <a:ext cx="43434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Nazarbayev University was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founded by the First President of the Republic of Kazakhstan in 2010 as the country’s flagship institution for academics and researchers to collaborate.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2" descr="Image result for Nazarbayev university pictur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5295" y="1153673"/>
            <a:ext cx="3393721" cy="201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" descr="Image result for Nazarbayev university pictur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07050" y="3301522"/>
            <a:ext cx="3131912" cy="163376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"/>
          <p:cNvSpPr/>
          <p:nvPr/>
        </p:nvSpPr>
        <p:spPr>
          <a:xfrm>
            <a:off x="591641" y="4584822"/>
            <a:ext cx="154721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https://nu.edu.kz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Nazarbayev University Library </a:t>
            </a:r>
            <a:endParaRPr/>
          </a:p>
        </p:txBody>
      </p:sp>
      <p:sp>
        <p:nvSpPr>
          <p:cNvPr id="147" name="Google Shape;147;p3"/>
          <p:cNvSpPr txBox="1">
            <a:spLocks noGrp="1"/>
          </p:cNvSpPr>
          <p:nvPr>
            <p:ph type="body" idx="1"/>
          </p:nvPr>
        </p:nvSpPr>
        <p:spPr>
          <a:xfrm>
            <a:off x="197400" y="1098549"/>
            <a:ext cx="3650700" cy="345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In 2010 - the Opening of NU Library.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The arrival of the first 200 books for collection.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NU library in 2023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Print Books – 189,410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E-books (perpetual access) – 41,641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Publications in NU Repository – 6050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Database Subscriptions – 114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Registered Users – 8466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3460" y="1473200"/>
            <a:ext cx="2305051" cy="1459290"/>
          </a:xfrm>
          <a:prstGeom prst="rect">
            <a:avLst/>
          </a:prstGeom>
          <a:noFill/>
          <a:ln w="228600" cap="sq" cmpd="thickThin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86842" y="3253407"/>
            <a:ext cx="2391894" cy="1718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78714" y="1559166"/>
            <a:ext cx="2343149" cy="156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"/>
          <p:cNvSpPr/>
          <p:nvPr/>
        </p:nvSpPr>
        <p:spPr>
          <a:xfrm>
            <a:off x="481887" y="4633774"/>
            <a:ext cx="20842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https://library.nu.edu.kz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>
                <a:solidFill>
                  <a:schemeClr val="lt1"/>
                </a:solidFill>
              </a:rPr>
              <a:t>Nazarbayev University Library</a:t>
            </a:r>
            <a:endParaRPr/>
          </a:p>
        </p:txBody>
      </p:sp>
      <p:sp>
        <p:nvSpPr>
          <p:cNvPr id="157" name="Google Shape;15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1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b="1"/>
              <a:t>NU Library Partners:</a:t>
            </a:r>
            <a:r>
              <a:rPr lang="en-US" sz="2000"/>
              <a:t> 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        University of Wisconsin-Madison Libraries (USA)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  University of Pittsburgh Health Sciences Library (USA)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       Duke Fuqua School of Business University Ford Library (USA)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       </a:t>
            </a:r>
            <a:r>
              <a:rPr lang="en-US" sz="1600" b="1">
                <a:latin typeface="Calibri"/>
                <a:ea typeface="Calibri"/>
                <a:cs typeface="Calibri"/>
                <a:sym typeface="Calibri"/>
              </a:rPr>
              <a:t>Colorado School of Mines</a:t>
            </a: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(USA)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⮚"/>
            </a:pPr>
            <a:r>
              <a:rPr lang="en-US"/>
              <a:t>Warwick University Library (UK)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⮚"/>
            </a:pPr>
            <a:r>
              <a:rPr lang="en-US"/>
              <a:t>Library of Congress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Char char="⮚"/>
            </a:pPr>
            <a:r>
              <a:rPr lang="en-US"/>
              <a:t>IFLA Document Delivery and Resource Sharing Section Standing Committee 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8" name="Google Shape;158;p4" descr="C:\Documents and Settings\Ирина\Local Settings\Temporary Internet Files\Content.Word\Копия 225px-UW-Madison_logo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386" y="1786025"/>
            <a:ext cx="642938" cy="377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4" descr="D:\desk\Presentation Dairova\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298" y="2208214"/>
            <a:ext cx="418571" cy="340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4" descr="C:\Documents and Settings\Ирина\Рабочий стол\Duke_University_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7824" y="2759429"/>
            <a:ext cx="506016" cy="270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4" descr="C:\Users\arman.zhumazhanov\Desktop\index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5089" y="3144708"/>
            <a:ext cx="485775" cy="442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/>
              <a:t>Partner: University of Wisconsin – Madison</a:t>
            </a:r>
            <a:endParaRPr/>
          </a:p>
        </p:txBody>
      </p:sp>
      <p:sp>
        <p:nvSpPr>
          <p:cNvPr id="167" name="Google Shape;167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03195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Contract on a fee-based form: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b="1"/>
              <a:t>Consultative Workshops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Develop and deliver consultative workshops for NU Library staff. 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b="1"/>
              <a:t>Conference Participation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Speaker at the annual Kazakhstani librarian conference - </a:t>
            </a:r>
            <a:r>
              <a:rPr lang="en-US" sz="1600"/>
              <a:t>Eurasian Academic Libraries Conference (</a:t>
            </a:r>
            <a:r>
              <a:rPr lang="en-US"/>
              <a:t>EALC)</a:t>
            </a:r>
            <a:r>
              <a:rPr lang="en-US" b="1"/>
              <a:t> </a:t>
            </a:r>
            <a:endParaRPr b="1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b="1"/>
              <a:t>Wisconsin TechSearch (WTS) / Interlibrary Loan (ILL)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Delivery of e-documents requested by NU faculty, staff and students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b="1"/>
              <a:t>Internship (business trips) of the NU Library staff</a:t>
            </a:r>
            <a:endParaRPr b="1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graphicFrame>
        <p:nvGraphicFramePr>
          <p:cNvPr id="168" name="Google Shape;168;p5"/>
          <p:cNvGraphicFramePr/>
          <p:nvPr/>
        </p:nvGraphicFramePr>
        <p:xfrm>
          <a:off x="228600" y="44099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{DE60A0EC-6D2C-4203-8137-BB1A40785A8F}</a:tableStyleId>
              </a:tblPr>
              <a:tblGrid>
                <a:gridCol w="852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chemeClr val="lt1"/>
                          </a:solidFill>
                        </a:rPr>
                        <a:t>To support the Library in improving its operational processes and policies and becoming a leader in outreach and engagement with Kazakhstani libraries</a:t>
                      </a:r>
                      <a:endParaRPr sz="11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9" name="Google Shape;169;p5" descr="C:\Users\tolkyn.dzhangulova\Desktop\UWlogo_ctr_4c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09008" y="1344291"/>
            <a:ext cx="2075934" cy="1436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chemeClr val="lt1"/>
                </a:solidFill>
              </a:rPr>
              <a:t>Internship at University Wisconsin - Madison Library</a:t>
            </a:r>
            <a:endParaRPr/>
          </a:p>
        </p:txBody>
      </p:sp>
      <p:sp>
        <p:nvSpPr>
          <p:cNvPr id="175" name="Google Shape;175;p6"/>
          <p:cNvSpPr txBox="1">
            <a:spLocks noGrp="1"/>
          </p:cNvSpPr>
          <p:nvPr>
            <p:ph type="body" idx="2"/>
          </p:nvPr>
        </p:nvSpPr>
        <p:spPr>
          <a:xfrm>
            <a:off x="107373" y="1315237"/>
            <a:ext cx="4157467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- Internship at University Wisconsin - Madison Library, Digital Collections Center  (September – December, 2014)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Main goals: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     - development and management the digital collections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    -  understand the digital project development process 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   -  UW-Madison Institutional Repository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   - By the end of the internship to create and develop the Nazarbayev University Institutional Repository.</a:t>
            </a:r>
            <a:endParaRPr/>
          </a:p>
        </p:txBody>
      </p:sp>
      <p:pic>
        <p:nvPicPr>
          <p:cNvPr id="176" name="Google Shape;17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09300" y="3315586"/>
            <a:ext cx="2269067" cy="17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8951" y="1210511"/>
            <a:ext cx="2281834" cy="17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60691" y="2409099"/>
            <a:ext cx="1852758" cy="138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23006" r="870" b="7625"/>
          <a:stretch/>
        </p:blipFill>
        <p:spPr>
          <a:xfrm>
            <a:off x="1143000" y="742950"/>
            <a:ext cx="68580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7"/>
          <p:cNvSpPr/>
          <p:nvPr/>
        </p:nvSpPr>
        <p:spPr>
          <a:xfrm>
            <a:off x="2050082" y="284262"/>
            <a:ext cx="438132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Wisconsin Digital Collections (UWDC)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/>
              <a:t>What they do: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600" b="1"/>
              <a:t>Create digital resources to support instruction and research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100">
                <a:solidFill>
                  <a:schemeClr val="dk1"/>
                </a:solidFill>
              </a:rPr>
              <a:t>UWDCC provide over 60 collections about </a:t>
            </a:r>
            <a:endParaRPr sz="21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en-US" sz="2100">
                <a:solidFill>
                  <a:schemeClr val="dk1"/>
                </a:solidFill>
              </a:rPr>
              <a:t>art, ecology, literature, history, music, 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en-US" sz="2100">
                <a:solidFill>
                  <a:schemeClr val="dk1"/>
                </a:solidFill>
              </a:rPr>
              <a:t>natural resources, science, social sciences, 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en-US" sz="2100">
                <a:solidFill>
                  <a:schemeClr val="dk1"/>
                </a:solidFill>
              </a:rPr>
              <a:t>the State of Wisconsin and the University of Wisconsin. </a:t>
            </a:r>
            <a:endParaRPr sz="21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21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100">
                <a:solidFill>
                  <a:schemeClr val="dk1"/>
                </a:solidFill>
              </a:rPr>
              <a:t>Resources in the collections are </a:t>
            </a:r>
            <a:r>
              <a:rPr lang="en-US" sz="2100" i="1">
                <a:solidFill>
                  <a:schemeClr val="dk1"/>
                </a:solidFill>
              </a:rPr>
              <a:t>free</a:t>
            </a:r>
            <a:r>
              <a:rPr lang="en-US" sz="2100">
                <a:solidFill>
                  <a:schemeClr val="dk1"/>
                </a:solidFill>
              </a:rPr>
              <a:t> and publicly </a:t>
            </a:r>
            <a:r>
              <a:rPr lang="en-US" sz="2100" i="1">
                <a:solidFill>
                  <a:schemeClr val="dk1"/>
                </a:solidFill>
              </a:rPr>
              <a:t>accessible</a:t>
            </a:r>
            <a:r>
              <a:rPr lang="en-US" sz="2100">
                <a:solidFill>
                  <a:schemeClr val="dk1"/>
                </a:solidFill>
              </a:rPr>
              <a:t> online</a:t>
            </a:r>
            <a:r>
              <a:rPr lang="en-US" sz="2100" b="1">
                <a:solidFill>
                  <a:schemeClr val="dk1"/>
                </a:solidFill>
              </a:rPr>
              <a:t>.</a:t>
            </a:r>
            <a:r>
              <a:rPr lang="en-US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875332" y="423962"/>
            <a:ext cx="45993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of Wisconsin Digital Collections (UWDC)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9" descr="C:\Users\tolkyn.dzhangulova\Desktop\rabochie photki\speshal collection photo\20141121_13341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813" y="1048715"/>
            <a:ext cx="2266380" cy="169978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"/>
          <p:cNvSpPr/>
          <p:nvPr/>
        </p:nvSpPr>
        <p:spPr>
          <a:xfrm>
            <a:off x="4400550" y="1771650"/>
            <a:ext cx="221536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97" name="Google Shape;197;p9"/>
          <p:cNvSpPr/>
          <p:nvPr/>
        </p:nvSpPr>
        <p:spPr>
          <a:xfrm>
            <a:off x="171450" y="492467"/>
            <a:ext cx="313002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 Collections </a:t>
            </a:r>
            <a:endParaRPr/>
          </a:p>
        </p:txBody>
      </p:sp>
      <p:pic>
        <p:nvPicPr>
          <p:cNvPr id="198" name="Google Shape;198;p9" descr="books from Fry Collec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3813" y="2783788"/>
            <a:ext cx="2000250" cy="2022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 descr="C:\Users\tolkyn.dzhangulova\Desktop\rabochie photki\speshal collection photo\20141121_13422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22215" y="3176963"/>
            <a:ext cx="1432236" cy="123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 descr="C:\Users\tolkyn.dzhangulova\Desktop\961ABKNB\IMG_0258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56250" y="3008850"/>
            <a:ext cx="27432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 descr="C:\Users\tolkyn.dzhangulova\Desktop\961ABKNB\IMG_0229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48500" y="1235868"/>
            <a:ext cx="1885950" cy="14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 descr="C:\Users\tolkyn.dzhangulova\Desktop\961ABKNB\IMG_0246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11318" y="1369325"/>
            <a:ext cx="2100263" cy="141446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9"/>
          <p:cNvSpPr/>
          <p:nvPr/>
        </p:nvSpPr>
        <p:spPr>
          <a:xfrm>
            <a:off x="5557837" y="600188"/>
            <a:ext cx="29813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Conservation Laboratory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0"/>
          <p:cNvPicPr preferRelativeResize="0"/>
          <p:nvPr/>
        </p:nvPicPr>
        <p:blipFill rotWithShape="1">
          <a:blip r:embed="rId3">
            <a:alphaModFix/>
          </a:blip>
          <a:srcRect l="6696" t="13683" r="7218" b="7441"/>
          <a:stretch/>
        </p:blipFill>
        <p:spPr>
          <a:xfrm>
            <a:off x="520393" y="605008"/>
            <a:ext cx="3395668" cy="203024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0"/>
          <p:cNvSpPr/>
          <p:nvPr/>
        </p:nvSpPr>
        <p:spPr>
          <a:xfrm>
            <a:off x="342900" y="2826894"/>
            <a:ext cx="4572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collection contains more than 3000 slides, 500 photographs, and 50 hours of sounds from forty-five different countries.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401939" y="297231"/>
            <a:ext cx="384432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85763" marR="0" lvl="0" indent="-38576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First multi-media project </a:t>
            </a:r>
            <a:r>
              <a:rPr lang="en-US" b="1"/>
              <a:t>-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Africa Focus </a:t>
            </a:r>
            <a:endParaRPr/>
          </a:p>
        </p:txBody>
      </p:sp>
      <p:pic>
        <p:nvPicPr>
          <p:cNvPr id="211" name="Google Shape;211;p10" descr="C:\Users\tolkyn.dzhangulova\Desktop\961ABKNB\IMG_0070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907182" y="516414"/>
            <a:ext cx="1931713" cy="160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" descr="C:\Users\tolkyn.dzhangulova\Desktop\961ABKNB\IMG_006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5108" y="2126246"/>
            <a:ext cx="2350064" cy="151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" descr="C:\Users\tolkyn.dzhangulova\Desktop\961ABKNB\IMG_0058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45608" y="516414"/>
            <a:ext cx="2069451" cy="1552088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0"/>
          <p:cNvSpPr/>
          <p:nvPr/>
        </p:nvSpPr>
        <p:spPr>
          <a:xfrm>
            <a:off x="4621182" y="3697400"/>
            <a:ext cx="4572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African Commemorative Fabrics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 collection of machine-made commemorative textiles from various African countries.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4745608" y="4367271"/>
            <a:ext cx="4277742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collection provides access to digitized fabrics  with images and text of historical, political, religious аnd sociological significance to African societies.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>
                <a:solidFill>
                  <a:srgbClr val="FF0000"/>
                </a:solidFill>
              </a:rPr>
              <a:t>MINDS@UW - </a:t>
            </a:r>
            <a:r>
              <a:rPr lang="en-US" sz="2000" b="1"/>
              <a:t>Institutional Repository</a:t>
            </a:r>
            <a:br>
              <a:rPr lang="en-US" b="1"/>
            </a:br>
            <a:r>
              <a:rPr lang="en-US" b="1">
                <a:solidFill>
                  <a:srgbClr val="FF0000"/>
                </a:solidFill>
              </a:rPr>
              <a:t> </a:t>
            </a:r>
            <a:endParaRPr/>
          </a:p>
        </p:txBody>
      </p:sp>
      <p:pic>
        <p:nvPicPr>
          <p:cNvPr id="221" name="Google Shape;221;p11"/>
          <p:cNvPicPr preferRelativeResize="0"/>
          <p:nvPr/>
        </p:nvPicPr>
        <p:blipFill rotWithShape="1">
          <a:blip r:embed="rId3">
            <a:alphaModFix/>
          </a:blip>
          <a:srcRect t="8732" r="11266"/>
          <a:stretch/>
        </p:blipFill>
        <p:spPr>
          <a:xfrm>
            <a:off x="723900" y="1067328"/>
            <a:ext cx="6153150" cy="3955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1620267eed_0_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/>
              <a:t>Nazarbayev University Institutional Repository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1620267eed_0_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06100" cy="26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</a:rPr>
              <a:t>NU Repository is an </a:t>
            </a:r>
            <a:r>
              <a:rPr lang="en-US" sz="1100" b="1">
                <a:solidFill>
                  <a:schemeClr val="lt1"/>
                </a:solidFill>
              </a:rPr>
              <a:t>institutional electronic archive </a:t>
            </a:r>
            <a:r>
              <a:rPr lang="en-US" sz="1100">
                <a:solidFill>
                  <a:schemeClr val="lt1"/>
                </a:solidFill>
              </a:rPr>
              <a:t>designed to support main idea of Open Access and perform long term </a:t>
            </a:r>
            <a:r>
              <a:rPr lang="en-US" sz="1100" b="1">
                <a:solidFill>
                  <a:schemeClr val="lt1"/>
                </a:solidFill>
              </a:rPr>
              <a:t>storage, accumulation </a:t>
            </a:r>
            <a:r>
              <a:rPr lang="en-US" sz="1100">
                <a:solidFill>
                  <a:schemeClr val="lt1"/>
                </a:solidFill>
              </a:rPr>
              <a:t>and </a:t>
            </a:r>
            <a:r>
              <a:rPr lang="en-US" sz="1100" b="1">
                <a:solidFill>
                  <a:schemeClr val="lt1"/>
                </a:solidFill>
              </a:rPr>
              <a:t>provision of long-term and reliable access </a:t>
            </a:r>
            <a:r>
              <a:rPr lang="en-US" sz="1100">
                <a:solidFill>
                  <a:schemeClr val="lt1"/>
                </a:solidFill>
              </a:rPr>
              <a:t>to scientific research results and intellectual products of the academic community of Nazarbayev University associated with them. </a:t>
            </a:r>
            <a:endParaRPr sz="11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</a:rPr>
              <a:t>   </a:t>
            </a:r>
            <a:r>
              <a:rPr lang="en-US" sz="1200" u="sng">
                <a:solidFill>
                  <a:schemeClr val="hlink"/>
                </a:solidFill>
                <a:hlinkClick r:id="rId3"/>
              </a:rPr>
              <a:t>https://nur.nu.edu.kz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In 2014, the Managing Council approved Regulations about Open Access Archives – NU Repository</a:t>
            </a:r>
            <a:endParaRPr/>
          </a:p>
          <a:p>
            <a:pPr marL="45720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 Currently the total number of items – 6050</a:t>
            </a:r>
            <a:endParaRPr/>
          </a:p>
        </p:txBody>
      </p:sp>
      <p:sp>
        <p:nvSpPr>
          <p:cNvPr id="228" name="Google Shape;228;g21620267eed_0_1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9" name="Google Shape;229;g21620267eed_0_14"/>
          <p:cNvPicPr preferRelativeResize="0"/>
          <p:nvPr/>
        </p:nvPicPr>
        <p:blipFill rotWithShape="1">
          <a:blip r:embed="rId4">
            <a:alphaModFix/>
          </a:blip>
          <a:srcRect l="22142" t="8143" r="19370" b="4573"/>
          <a:stretch/>
        </p:blipFill>
        <p:spPr>
          <a:xfrm>
            <a:off x="4686957" y="1112774"/>
            <a:ext cx="4171493" cy="3890826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21620267eed_0_14"/>
          <p:cNvSpPr txBox="1"/>
          <p:nvPr/>
        </p:nvSpPr>
        <p:spPr>
          <a:xfrm>
            <a:off x="151450" y="4107800"/>
            <a:ext cx="44922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75757"/>
                </a:solidFill>
              </a:rPr>
              <a:t>The Result of the internship was establishment of the NU Repository  https://nur.nu.edu.kz/</a:t>
            </a:r>
            <a:endParaRPr>
              <a:solidFill>
                <a:srgbClr val="575757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1620267eed_0_6"/>
          <p:cNvSpPr txBox="1">
            <a:spLocks noGrp="1"/>
          </p:cNvSpPr>
          <p:nvPr>
            <p:ph type="title"/>
          </p:nvPr>
        </p:nvSpPr>
        <p:spPr>
          <a:xfrm>
            <a:off x="311700" y="463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lt1"/>
                </a:solidFill>
              </a:rPr>
              <a:t>NU Open Access Policy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36" name="Google Shape;236;g21620267eed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725" y="1257575"/>
            <a:ext cx="5798975" cy="44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1620267eed_0_6"/>
          <p:cNvSpPr txBox="1"/>
          <p:nvPr/>
        </p:nvSpPr>
        <p:spPr>
          <a:xfrm>
            <a:off x="1363175" y="4102175"/>
            <a:ext cx="648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</a:pPr>
            <a:r>
              <a:rPr lang="en-US">
                <a:solidFill>
                  <a:srgbClr val="575757"/>
                </a:solidFill>
              </a:rPr>
              <a:t>The NU Academic council approved Open Access Policy, 2019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1620267eed_0_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Open Access LibGuide </a:t>
            </a:r>
            <a:endParaRPr/>
          </a:p>
        </p:txBody>
      </p:sp>
      <p:pic>
        <p:nvPicPr>
          <p:cNvPr id="243" name="Google Shape;243;g21620267ee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00" y="1102700"/>
            <a:ext cx="4455574" cy="250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21620267ee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0900" y="2211450"/>
            <a:ext cx="4975376" cy="284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g21620267eed_0_0"/>
          <p:cNvSpPr txBox="1"/>
          <p:nvPr/>
        </p:nvSpPr>
        <p:spPr>
          <a:xfrm>
            <a:off x="839350" y="44682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https://nu.kz.libguides.com/nuoa/nu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1620267eed_0_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Open Access Week</a:t>
            </a:r>
            <a:endParaRPr/>
          </a:p>
        </p:txBody>
      </p:sp>
      <p:pic>
        <p:nvPicPr>
          <p:cNvPr id="251" name="Google Shape;251;g21620267eed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250" y="1213350"/>
            <a:ext cx="3211026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1620267eed_0_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975" y="3011275"/>
            <a:ext cx="3244475" cy="180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21620267eed_0_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1314" y="1169499"/>
            <a:ext cx="2729811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1620267eed_0_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6426" y="2973349"/>
            <a:ext cx="2937287" cy="187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21620267eed_0_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13700" y="2973350"/>
            <a:ext cx="2533100" cy="142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chemeClr val="lt1"/>
                </a:solidFill>
              </a:rPr>
              <a:t>Internship at University Wisconsin - Madison Library</a:t>
            </a:r>
            <a:endParaRPr/>
          </a:p>
        </p:txBody>
      </p:sp>
      <p:sp>
        <p:nvSpPr>
          <p:cNvPr id="261" name="Google Shape;261;p13"/>
          <p:cNvSpPr txBox="1">
            <a:spLocks noGrp="1"/>
          </p:cNvSpPr>
          <p:nvPr>
            <p:ph type="body" idx="1"/>
          </p:nvPr>
        </p:nvSpPr>
        <p:spPr>
          <a:xfrm>
            <a:off x="311700" y="1244599"/>
            <a:ext cx="3949150" cy="33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One month internship at UW-Madison, (July, 2013)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     - Madina Kairatbekkyzy, Head of Reference Office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Learned about reference department work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Functions of the Subject Librarians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Information Literacy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262" name="Google Shape;262;p13"/>
          <p:cNvPicPr preferRelativeResize="0"/>
          <p:nvPr/>
        </p:nvPicPr>
        <p:blipFill rotWithShape="1">
          <a:blip r:embed="rId3">
            <a:alphaModFix/>
          </a:blip>
          <a:srcRect l="16666" t="10988" r="18826" b="20493"/>
          <a:stretch/>
        </p:blipFill>
        <p:spPr>
          <a:xfrm>
            <a:off x="4207514" y="1244599"/>
            <a:ext cx="4758685" cy="315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"/>
          <p:cNvSpPr txBox="1">
            <a:spLocks noGrp="1"/>
          </p:cNvSpPr>
          <p:nvPr>
            <p:ph type="title"/>
          </p:nvPr>
        </p:nvSpPr>
        <p:spPr>
          <a:xfrm>
            <a:off x="311700" y="18956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400"/>
              <a:t>Conference and series of the webinars, UW-Madison, 2018 </a:t>
            </a:r>
            <a:endParaRPr sz="2400"/>
          </a:p>
        </p:txBody>
      </p:sp>
      <p:pic>
        <p:nvPicPr>
          <p:cNvPr id="268" name="Google Shape;268;p14"/>
          <p:cNvPicPr preferRelativeResize="0"/>
          <p:nvPr/>
        </p:nvPicPr>
        <p:blipFill rotWithShape="1">
          <a:blip r:embed="rId3">
            <a:alphaModFix/>
          </a:blip>
          <a:srcRect l="23765" t="13085" r="9337" b="28766"/>
          <a:stretch/>
        </p:blipFill>
        <p:spPr>
          <a:xfrm>
            <a:off x="311700" y="1069925"/>
            <a:ext cx="2752817" cy="14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4"/>
          <p:cNvSpPr txBox="1">
            <a:spLocks noGrp="1"/>
          </p:cNvSpPr>
          <p:nvPr>
            <p:ph type="body" idx="1"/>
          </p:nvPr>
        </p:nvSpPr>
        <p:spPr>
          <a:xfrm>
            <a:off x="82550" y="4171949"/>
            <a:ext cx="6775450" cy="72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b="1"/>
              <a:t>Conference Participation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Speaker at the annual Kazakhstani librarian conference – EALC-2018</a:t>
            </a:r>
            <a:endParaRPr/>
          </a:p>
        </p:txBody>
      </p:sp>
      <p:pic>
        <p:nvPicPr>
          <p:cNvPr id="270" name="Google Shape;270;p14"/>
          <p:cNvPicPr preferRelativeResize="0"/>
          <p:nvPr/>
        </p:nvPicPr>
        <p:blipFill rotWithShape="1">
          <a:blip r:embed="rId4">
            <a:alphaModFix/>
          </a:blip>
          <a:srcRect l="28858" t="13457" r="9798" b="11975"/>
          <a:stretch/>
        </p:blipFill>
        <p:spPr>
          <a:xfrm>
            <a:off x="2923734" y="1725132"/>
            <a:ext cx="2702365" cy="2053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02206" y="1245462"/>
            <a:ext cx="3115436" cy="20764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4"/>
          <p:cNvSpPr/>
          <p:nvPr/>
        </p:nvSpPr>
        <p:spPr>
          <a:xfrm>
            <a:off x="6426200" y="3467112"/>
            <a:ext cx="2591442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George Andrew Spencer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Distinguished Bibliographer for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Slavic, East European, Central Asian and Middle Eastern Studies Memorial Library  University of Wisconsin - Madison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311700" y="12339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400"/>
              <a:t>Colorado School of Mines &amp; Arthur Lakes Library,2019</a:t>
            </a:r>
            <a:endParaRPr sz="2400"/>
          </a:p>
        </p:txBody>
      </p:sp>
      <p:pic>
        <p:nvPicPr>
          <p:cNvPr id="278" name="Google Shape;278;p15"/>
          <p:cNvPicPr preferRelativeResize="0"/>
          <p:nvPr/>
        </p:nvPicPr>
        <p:blipFill rotWithShape="1">
          <a:blip r:embed="rId3">
            <a:alphaModFix/>
          </a:blip>
          <a:srcRect l="15005" t="10023" r="15661" b="23461"/>
          <a:stretch/>
        </p:blipFill>
        <p:spPr>
          <a:xfrm>
            <a:off x="399437" y="2725639"/>
            <a:ext cx="4016128" cy="20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5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280" name="Google Shape;280;p15"/>
          <p:cNvPicPr preferRelativeResize="0"/>
          <p:nvPr/>
        </p:nvPicPr>
        <p:blipFill rotWithShape="1">
          <a:blip r:embed="rId4">
            <a:alphaModFix/>
          </a:blip>
          <a:srcRect l="16897" t="16913" r="17205" b="24198"/>
          <a:stretch/>
        </p:blipFill>
        <p:spPr>
          <a:xfrm>
            <a:off x="4572000" y="903708"/>
            <a:ext cx="3967698" cy="221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5660" y="3081458"/>
            <a:ext cx="2706540" cy="180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1985" y="1071449"/>
            <a:ext cx="2169865" cy="144657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5"/>
          <p:cNvSpPr/>
          <p:nvPr/>
        </p:nvSpPr>
        <p:spPr>
          <a:xfrm>
            <a:off x="2441850" y="1724930"/>
            <a:ext cx="205164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Emily Bongiovanni 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Visiting Scholarly Communications Librarian Colorado School of Mines </a:t>
            </a:r>
            <a:endParaRPr/>
          </a:p>
        </p:txBody>
      </p:sp>
      <p:sp>
        <p:nvSpPr>
          <p:cNvPr id="284" name="Google Shape;284;p15"/>
          <p:cNvSpPr/>
          <p:nvPr/>
        </p:nvSpPr>
        <p:spPr>
          <a:xfrm>
            <a:off x="603800" y="4701152"/>
            <a:ext cx="4905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Conference Participation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VIII International Conference on Emerging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 Trends in University Library Development, 2019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600"/>
              <a:t>11</a:t>
            </a:r>
            <a:r>
              <a:rPr lang="en-US" sz="1600" baseline="30000"/>
              <a:t>th</a:t>
            </a:r>
            <a:r>
              <a:rPr lang="en-US" sz="1600"/>
              <a:t> Eurasian Academic Libraries Conference</a:t>
            </a:r>
            <a:br>
              <a:rPr lang="en-US" sz="1600"/>
            </a:br>
            <a:r>
              <a:rPr lang="en-US" sz="1600" b="1" i="1"/>
              <a:t>«Open Access to Knowledge and Libraries: Achievements and Trends», 2022</a:t>
            </a:r>
            <a:br>
              <a:rPr lang="en-US" sz="1600"/>
            </a:br>
            <a:br>
              <a:rPr lang="en-US" sz="1600"/>
            </a:br>
            <a:endParaRPr sz="1600"/>
          </a:p>
        </p:txBody>
      </p:sp>
      <p:pic>
        <p:nvPicPr>
          <p:cNvPr id="290" name="Google Shape;29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1879" y="1086272"/>
            <a:ext cx="5935721" cy="3961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7"/>
          <p:cNvSpPr txBox="1">
            <a:spLocks noGrp="1"/>
          </p:cNvSpPr>
          <p:nvPr>
            <p:ph type="title"/>
          </p:nvPr>
        </p:nvSpPr>
        <p:spPr>
          <a:xfrm>
            <a:off x="286300" y="19280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400"/>
              <a:t>Colorado School of Mines &amp; Arthur Lakes Library, 2022</a:t>
            </a:r>
            <a:endParaRPr sz="2400"/>
          </a:p>
        </p:txBody>
      </p:sp>
      <p:pic>
        <p:nvPicPr>
          <p:cNvPr id="296" name="Google Shape;296;p17"/>
          <p:cNvPicPr preferRelativeResize="0"/>
          <p:nvPr/>
        </p:nvPicPr>
        <p:blipFill rotWithShape="1">
          <a:blip r:embed="rId3">
            <a:alphaModFix/>
          </a:blip>
          <a:srcRect l="19136" t="19382" r="9644" b="16173"/>
          <a:stretch/>
        </p:blipFill>
        <p:spPr>
          <a:xfrm>
            <a:off x="215900" y="935072"/>
            <a:ext cx="3522562" cy="19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7"/>
          <p:cNvPicPr preferRelativeResize="0"/>
          <p:nvPr/>
        </p:nvPicPr>
        <p:blipFill rotWithShape="1">
          <a:blip r:embed="rId4">
            <a:alphaModFix/>
          </a:blip>
          <a:srcRect l="21141" t="20988" r="10724" b="18764"/>
          <a:stretch/>
        </p:blipFill>
        <p:spPr>
          <a:xfrm>
            <a:off x="133600" y="2819400"/>
            <a:ext cx="4205288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84850" y="2720892"/>
            <a:ext cx="3122534" cy="1851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8324" y="880217"/>
            <a:ext cx="2663458" cy="17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81644" y="890854"/>
            <a:ext cx="2403132" cy="1704687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7"/>
          <p:cNvSpPr/>
          <p:nvPr/>
        </p:nvSpPr>
        <p:spPr>
          <a:xfrm>
            <a:off x="4338888" y="2844595"/>
            <a:ext cx="1358900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Carol E. Smith, University Librarian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Colorado School of Mines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5784850" y="4648256"/>
            <a:ext cx="312136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Conference Participation EALC-2022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Colorado School of Mines &amp; Arthur Lakes Library</a:t>
            </a:r>
            <a:endParaRPr/>
          </a:p>
        </p:txBody>
      </p:sp>
      <p:sp>
        <p:nvSpPr>
          <p:cNvPr id="308" name="Google Shape;30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Вставить презент его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Colorado School of Mines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309" name="Google Shape;30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0296" y="2765475"/>
            <a:ext cx="2877725" cy="192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8100" y="1107815"/>
            <a:ext cx="2348486" cy="156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9010" y="1241992"/>
            <a:ext cx="3922700" cy="211159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8"/>
          <p:cNvSpPr/>
          <p:nvPr/>
        </p:nvSpPr>
        <p:spPr>
          <a:xfrm>
            <a:off x="901700" y="3745359"/>
            <a:ext cx="240665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Christopher J.J. Thiry,</a:t>
            </a:r>
            <a:r>
              <a:rPr lang="en-US" sz="1200" b="0" i="0" u="none" strike="noStrike" cap="none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Academic Outreach Coordinator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Colorado School of Mines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Internship at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University of Pittsburgh Library, </a:t>
            </a: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  <a:br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>
                <a:latin typeface="Arial"/>
                <a:ea typeface="Arial"/>
                <a:cs typeface="Arial"/>
                <a:sym typeface="Arial"/>
              </a:rPr>
            </a:br>
            <a:r>
              <a:rPr lang="en-US" sz="1200" b="1" cap="small"/>
              <a:t>Health Science Library System, </a:t>
            </a:r>
            <a:r>
              <a:rPr lang="en-US" sz="1200" cap="small"/>
              <a:t>University of Pittsburgh, USA</a:t>
            </a:r>
            <a:endParaRPr sz="1800"/>
          </a:p>
        </p:txBody>
      </p:sp>
      <p:pic>
        <p:nvPicPr>
          <p:cNvPr id="318" name="Google Shape;318;p19" descr="C:\Users\piotr.lapo\Pictures\Pittsburgh\Library space\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29817" y="1017725"/>
            <a:ext cx="2452182" cy="1839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9"/>
          <p:cNvSpPr/>
          <p:nvPr/>
        </p:nvSpPr>
        <p:spPr>
          <a:xfrm>
            <a:off x="222250" y="1611764"/>
            <a:ext cx="5511800" cy="362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2015, two NU librarians, Piotr Lapo, the library general manager, and Anar Dautova, one of the subject librarians who is liaison to the school of medicine, visited HSLS.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goal of the visit was to learn firsthand how an academic health sciences library in the U.S. supports a medical school curriculum.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met with the library’s leadership team, digital library services, and reference librarians.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Result: establishment of the NUSOM Library with a great medical collections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19" descr="C:\Users\piotr.lapo\Pictures\Pittsburgh\Library space\4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2582" y="2946400"/>
            <a:ext cx="2551717" cy="173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14f0e78637_0_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NUSOM Library, 2016 </a:t>
            </a:r>
            <a:endParaRPr/>
          </a:p>
        </p:txBody>
      </p:sp>
      <p:sp>
        <p:nvSpPr>
          <p:cNvPr id="326" name="Google Shape;326;g214f0e78637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159300" cy="24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</a:rPr>
              <a:t>Medicine collection- more than 7000 copies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</a:rPr>
              <a:t>Subscriptions -41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</a:rPr>
              <a:t>Seats - 159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</a:rPr>
              <a:t>Small computer lab for 12 seats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</a:rPr>
              <a:t>Big computer lab in the Reading room for 48 seats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</a:rPr>
              <a:t>Room for individual study -1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</a:rPr>
              <a:t>Room for group study with multimedia system -1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pic>
        <p:nvPicPr>
          <p:cNvPr id="327" name="Google Shape;327;g214f0e7863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4075" y="2432900"/>
            <a:ext cx="3048223" cy="2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214f0e78637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0125" y="1928000"/>
            <a:ext cx="2727475" cy="204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g214f0e78637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2350" y="470169"/>
            <a:ext cx="2727475" cy="2045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Erasmus program: Warwick University Library</a:t>
            </a:r>
            <a:endParaRPr/>
          </a:p>
        </p:txBody>
      </p:sp>
      <p:sp>
        <p:nvSpPr>
          <p:cNvPr id="335" name="Google Shape;335;p20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4139584" cy="348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June 17-25, 2017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 b="1"/>
              <a:t>Research Data Management </a:t>
            </a:r>
            <a:r>
              <a:rPr lang="en-US" sz="1200"/>
              <a:t>(</a:t>
            </a:r>
            <a:r>
              <a:rPr lang="en-US" sz="900"/>
              <a:t>Data Management Plan (DMP), Marking Rubrics for DMPs, DMP Tools</a:t>
            </a:r>
            <a:r>
              <a:rPr lang="en-US" sz="1200"/>
              <a:t>)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Academic Support: Medicine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Introduction to Scholarly Communication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Assistive Softwares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Embedded skills (Moodle system)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Special Collection and Rare Books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Electronic Access and Resources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Collections Management and Resource Delivery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800"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800"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800"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"/>
              <a:t>Anar Dautova – Expert Manager • Patron Services Office, The autonomous organization of education Nazarbayev University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800"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00"/>
              <a:t>Gulnur Ussenova - Expert Manager • Patron Services Office, The autonomous organization of education Nazarbayev University</a:t>
            </a:r>
            <a:endParaRPr/>
          </a:p>
        </p:txBody>
      </p:sp>
      <p:pic>
        <p:nvPicPr>
          <p:cNvPr id="336" name="Google Shape;336;p20"/>
          <p:cNvPicPr preferRelativeResize="0"/>
          <p:nvPr/>
        </p:nvPicPr>
        <p:blipFill rotWithShape="1">
          <a:blip r:embed="rId3">
            <a:alphaModFix/>
          </a:blip>
          <a:srcRect l="-1912" t="36108" r="1912" b="-2352"/>
          <a:stretch/>
        </p:blipFill>
        <p:spPr>
          <a:xfrm>
            <a:off x="4572000" y="1082625"/>
            <a:ext cx="1993850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9084" y="2713039"/>
            <a:ext cx="2707216" cy="2030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86566" y="1092251"/>
            <a:ext cx="1981133" cy="14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1"/>
          <p:cNvSpPr txBox="1">
            <a:spLocks noGrp="1"/>
          </p:cNvSpPr>
          <p:nvPr>
            <p:ph type="title"/>
          </p:nvPr>
        </p:nvSpPr>
        <p:spPr>
          <a:xfrm>
            <a:off x="311700" y="267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/>
              <a:t>The Interlibrary Loan </a:t>
            </a:r>
            <a:endParaRPr/>
          </a:p>
        </p:txBody>
      </p:sp>
      <p:sp>
        <p:nvSpPr>
          <p:cNvPr id="344" name="Google Shape;344;p21"/>
          <p:cNvSpPr txBox="1">
            <a:spLocks noGrp="1"/>
          </p:cNvSpPr>
          <p:nvPr>
            <p:ph type="body" idx="1"/>
          </p:nvPr>
        </p:nvSpPr>
        <p:spPr>
          <a:xfrm>
            <a:off x="311700" y="1019125"/>
            <a:ext cx="8076650" cy="317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 b="1"/>
              <a:t>The Interlibrary Loan </a:t>
            </a:r>
            <a:r>
              <a:rPr lang="en-US" sz="1200"/>
              <a:t>(ILL) Document Delivery is a Library service provided to the NU Community in order to obtain unavailable materials at the NU Library from partner libraries. </a:t>
            </a:r>
            <a:endParaRPr sz="1200"/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The main partner institution of the NU Library regarding Document Delivery on a fee-based form is the University of Wisconsin-Madison Libraries. </a:t>
            </a:r>
            <a:endParaRPr sz="1200">
              <a:solidFill>
                <a:srgbClr val="FF000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/>
              <a:t>ILL Partners, delivered in 2022: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University of Wisconsin-Madison Libraries - 231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University of Pittsburgh Health Sciences Library - 62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Duke Fuqua School of Business University Ford Library - 2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IFLA Document Delivery and Resource Sharing Section Standing Committee - 99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200"/>
              <a:t>Library of Congress - 43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"/>
          <p:cNvSpPr/>
          <p:nvPr/>
        </p:nvSpPr>
        <p:spPr>
          <a:xfrm>
            <a:off x="311700" y="1308100"/>
            <a:ext cx="7390850" cy="273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007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Visit us at</a:t>
            </a:r>
            <a:endParaRPr sz="1100" b="1" i="0" u="none" strike="noStrike" cap="none">
              <a:solidFill>
                <a:srgbClr val="007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007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7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NU Library website:  </a:t>
            </a:r>
            <a:r>
              <a:rPr lang="en-US" sz="2000" b="1" i="0" u="none" strike="noStrike" cap="none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library</a:t>
            </a:r>
            <a:r>
              <a:rPr lang="en-US" sz="2400" b="1" i="0" u="none" strike="noStrike" cap="none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.nu.edu.kz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007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7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NU Repository: </a:t>
            </a:r>
            <a:r>
              <a:rPr lang="en-US" sz="2000" b="1" i="0" u="none" strike="noStrike" cap="none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nur.nu.edu.kz</a:t>
            </a:r>
            <a:endParaRPr sz="2000" b="1" i="0" u="none" strike="noStrike" cap="none">
              <a:solidFill>
                <a:srgbClr val="0070C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6A4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6A4E"/>
                </a:solidFill>
                <a:latin typeface="Arial"/>
                <a:ea typeface="Arial"/>
                <a:cs typeface="Arial"/>
                <a:sym typeface="Arial"/>
              </a:rPr>
              <a:t>NU Library on YouTube: </a:t>
            </a:r>
            <a:r>
              <a:rPr lang="en-US" sz="1800" b="1" i="0" u="sng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https://www.youtube.com/watch?v=f3IYPoWFWdg</a:t>
            </a:r>
            <a:endParaRPr sz="18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3"/>
          <p:cNvSpPr txBox="1">
            <a:spLocks noGrp="1"/>
          </p:cNvSpPr>
          <p:nvPr>
            <p:ph type="title"/>
          </p:nvPr>
        </p:nvSpPr>
        <p:spPr>
          <a:xfrm>
            <a:off x="324273" y="2824123"/>
            <a:ext cx="8229600" cy="921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 brown theme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1308</Words>
  <Application>Microsoft Macintosh PowerPoint</Application>
  <PresentationFormat>On-screen Show (16:9)</PresentationFormat>
  <Paragraphs>193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Arial Rounded</vt:lpstr>
      <vt:lpstr>Calibri</vt:lpstr>
      <vt:lpstr>Noto Sans Symbols</vt:lpstr>
      <vt:lpstr>NU brown theme</vt:lpstr>
      <vt:lpstr>Office Theme</vt:lpstr>
      <vt:lpstr> </vt:lpstr>
      <vt:lpstr>Quick factors about Nazarbayev University</vt:lpstr>
      <vt:lpstr>Nazarbayev University Library </vt:lpstr>
      <vt:lpstr>Nazarbayev University Library</vt:lpstr>
      <vt:lpstr>Partner: University of Wisconsin – Madison</vt:lpstr>
      <vt:lpstr>Internship at University Wisconsin - Madison Library</vt:lpstr>
      <vt:lpstr>PowerPoint Presentation</vt:lpstr>
      <vt:lpstr>PowerPoint Presentation</vt:lpstr>
      <vt:lpstr>PowerPoint Presentation</vt:lpstr>
      <vt:lpstr>PowerPoint Presentation</vt:lpstr>
      <vt:lpstr>MINDS@UW - Institutional Repository  </vt:lpstr>
      <vt:lpstr>Nazarbayev University Institutional Repository </vt:lpstr>
      <vt:lpstr>NU Open Access Policy</vt:lpstr>
      <vt:lpstr>Open Access LibGuide </vt:lpstr>
      <vt:lpstr>Open Access Week</vt:lpstr>
      <vt:lpstr>Internship at University Wisconsin - Madison Library</vt:lpstr>
      <vt:lpstr>Conference and series of the webinars, UW-Madison, 2018 </vt:lpstr>
      <vt:lpstr>Colorado School of Mines &amp; Arthur Lakes Library,2019</vt:lpstr>
      <vt:lpstr>11th Eurasian Academic Libraries Conference «Open Access to Knowledge and Libraries: Achievements and Trends», 2022  </vt:lpstr>
      <vt:lpstr>Colorado School of Mines &amp; Arthur Lakes Library, 2022</vt:lpstr>
      <vt:lpstr>Colorado School of Mines &amp; Arthur Lakes Library</vt:lpstr>
      <vt:lpstr>Internship at University of Pittsburgh Library, 2015  Health Science Library System, University of Pittsburgh, USA</vt:lpstr>
      <vt:lpstr>NUSOM Library, 2016 </vt:lpstr>
      <vt:lpstr>Erasmus program: Warwick University Library</vt:lpstr>
      <vt:lpstr>The Interlibrary Loan 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Ainur Abikenova</dc:creator>
  <cp:lastModifiedBy>Carol Smith</cp:lastModifiedBy>
  <cp:revision>1</cp:revision>
  <dcterms:modified xsi:type="dcterms:W3CDTF">2023-03-06T11:33:50Z</dcterms:modified>
</cp:coreProperties>
</file>