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70" r:id="rId4"/>
    <p:sldId id="271" r:id="rId5"/>
    <p:sldId id="269" r:id="rId6"/>
    <p:sldId id="27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6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25DF-DE61-44F3-B7F0-8C9ED3D7FE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0AA553-AAE4-4AEE-A56D-360A1686E4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849561-CC6A-4F4B-9417-E6C44B991103}"/>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5" name="Footer Placeholder 4">
            <a:extLst>
              <a:ext uri="{FF2B5EF4-FFF2-40B4-BE49-F238E27FC236}">
                <a16:creationId xmlns:a16="http://schemas.microsoft.com/office/drawing/2014/main" id="{192E7911-863A-4A94-8ECB-90203944B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99029C-0E6B-4C92-A038-7147A41A4C9D}"/>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1180930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4BE3-A261-4028-B3E1-330AAAD8AA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4F8EF5-BC6F-47A8-BD56-B696E76D42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6DA697-E9E1-47F0-9A6D-FE950E4423D9}"/>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5" name="Footer Placeholder 4">
            <a:extLst>
              <a:ext uri="{FF2B5EF4-FFF2-40B4-BE49-F238E27FC236}">
                <a16:creationId xmlns:a16="http://schemas.microsoft.com/office/drawing/2014/main" id="{4A1B42C9-733D-4112-AE84-8CDDFDA654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1411B-D0BD-4F8C-91FE-5AFEB20AF6C0}"/>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136332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11716-1FFE-4711-9388-4B6DBBC19D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6EF877-9643-4AD1-84AA-CF755D7F7B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F5A572-9044-435E-98CE-121DF878710F}"/>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5" name="Footer Placeholder 4">
            <a:extLst>
              <a:ext uri="{FF2B5EF4-FFF2-40B4-BE49-F238E27FC236}">
                <a16:creationId xmlns:a16="http://schemas.microsoft.com/office/drawing/2014/main" id="{1FC3B581-7268-46CD-93E8-BE5178975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F4B40-D861-4221-BA01-281018825C46}"/>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1926206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6D044-FC00-4A44-8015-FFEB574CC8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7C7779-3F0D-4EFE-B4EA-95B7F16F961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B231AE-50AD-46CE-954F-7B2C0B659E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BE9541-EFEC-41EF-9224-AF2BF3E3DC04}"/>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6" name="Footer Placeholder 5">
            <a:extLst>
              <a:ext uri="{FF2B5EF4-FFF2-40B4-BE49-F238E27FC236}">
                <a16:creationId xmlns:a16="http://schemas.microsoft.com/office/drawing/2014/main" id="{4C1BB592-CE56-4B49-B9F4-8C39E28B58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487C5-9C58-420D-AC50-E094FA90EC88}"/>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351245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AD85-BD2D-46F1-B4A0-945226CCC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2AC833-9554-40D3-94F2-3664B27FB0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BF67711-CA06-4F19-815C-7BAFF27BBCD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A375B2-84A9-45AB-BDF5-6B8704757A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0B1D6DC-5A7B-40FA-8211-A1A608F324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0C196C-90E4-4E64-B1BD-838ADE7FFB46}"/>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8" name="Footer Placeholder 7">
            <a:extLst>
              <a:ext uri="{FF2B5EF4-FFF2-40B4-BE49-F238E27FC236}">
                <a16:creationId xmlns:a16="http://schemas.microsoft.com/office/drawing/2014/main" id="{392FD7BE-C721-44B4-9757-E177B7BE79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99CB8F-C2F3-4633-856B-35FA358230C6}"/>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59012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4A949-E86C-4427-AFAA-5C772762B2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BEEE26-DE9A-48AA-9EB5-04D057F3887D}"/>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4" name="Footer Placeholder 3">
            <a:extLst>
              <a:ext uri="{FF2B5EF4-FFF2-40B4-BE49-F238E27FC236}">
                <a16:creationId xmlns:a16="http://schemas.microsoft.com/office/drawing/2014/main" id="{690CD00E-8D9F-4964-AEBA-1F4CA963C2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889F1C-0BEF-4CE3-AEDC-42370604B202}"/>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192380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3C1E4D-5136-4E43-9CB6-13A816A99511}"/>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3" name="Footer Placeholder 2">
            <a:extLst>
              <a:ext uri="{FF2B5EF4-FFF2-40B4-BE49-F238E27FC236}">
                <a16:creationId xmlns:a16="http://schemas.microsoft.com/office/drawing/2014/main" id="{B02AAC36-FF2C-427C-AB5A-0218B1ABA2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C6A268-20C1-4128-837E-572C7B00522C}"/>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384914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A75E-5D58-4D9C-BC74-4641C7E57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F97BF7-1DB1-4140-A93D-609E3957CF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581F43-0EB6-430D-A8D0-B59EE6A76A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80CA17-C3F2-4F75-B059-1D9B7D89A4B4}"/>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6" name="Footer Placeholder 5">
            <a:extLst>
              <a:ext uri="{FF2B5EF4-FFF2-40B4-BE49-F238E27FC236}">
                <a16:creationId xmlns:a16="http://schemas.microsoft.com/office/drawing/2014/main" id="{9D93C049-500F-475B-A78E-1C7C40C5F0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085C60-D824-45F8-9703-75BA656ECAD0}"/>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1366800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D0FD1-83FE-4EF8-A97D-53D5B9EB4D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0FE51A-0FF1-4989-880E-BEEDA7864A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8F6487-1387-42E7-9E64-EA44F52DF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0BFFEA-B7E0-4101-A84F-52A650AA6895}"/>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6" name="Footer Placeholder 5">
            <a:extLst>
              <a:ext uri="{FF2B5EF4-FFF2-40B4-BE49-F238E27FC236}">
                <a16:creationId xmlns:a16="http://schemas.microsoft.com/office/drawing/2014/main" id="{C46B1A58-5E20-4A0E-9F2F-BBB15F018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BA1477-EE84-4CD6-9C7E-816CBF7AC05E}"/>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3077838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F9B9D-031F-4BB8-B327-232CD69E39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C1ED21-D33D-43BD-81B2-BEE0F271CD6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07846-E323-4F37-B517-C26342D97867}"/>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5" name="Footer Placeholder 4">
            <a:extLst>
              <a:ext uri="{FF2B5EF4-FFF2-40B4-BE49-F238E27FC236}">
                <a16:creationId xmlns:a16="http://schemas.microsoft.com/office/drawing/2014/main" id="{1918EDA1-27F1-4516-842A-9BAC3A6D3C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D9BB86-6CE1-49D9-9B67-5D70412401FE}"/>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2657183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DB6545-BEA2-4E3F-A8A2-8C1CDA90BD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DB77E4-105F-4D64-9390-2B3D914D416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FF9BB8-534A-40B4-9F86-9262D0031FC5}"/>
              </a:ext>
            </a:extLst>
          </p:cNvPr>
          <p:cNvSpPr>
            <a:spLocks noGrp="1"/>
          </p:cNvSpPr>
          <p:nvPr>
            <p:ph type="dt" sz="half" idx="10"/>
          </p:nvPr>
        </p:nvSpPr>
        <p:spPr/>
        <p:txBody>
          <a:bodyPr/>
          <a:lstStyle/>
          <a:p>
            <a:fld id="{75199D3F-CCC5-4334-8FAD-10A3992150D9}" type="datetimeFigureOut">
              <a:rPr lang="en-US" smtClean="0"/>
              <a:t>2/24/2023</a:t>
            </a:fld>
            <a:endParaRPr lang="en-US"/>
          </a:p>
        </p:txBody>
      </p:sp>
      <p:sp>
        <p:nvSpPr>
          <p:cNvPr id="5" name="Footer Placeholder 4">
            <a:extLst>
              <a:ext uri="{FF2B5EF4-FFF2-40B4-BE49-F238E27FC236}">
                <a16:creationId xmlns:a16="http://schemas.microsoft.com/office/drawing/2014/main" id="{3C913966-AC8C-48A1-BAC5-285EAF828A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16C32-1647-496A-A849-63BDE5F08012}"/>
              </a:ext>
            </a:extLst>
          </p:cNvPr>
          <p:cNvSpPr>
            <a:spLocks noGrp="1"/>
          </p:cNvSpPr>
          <p:nvPr>
            <p:ph type="sldNum" sz="quarter" idx="12"/>
          </p:nvPr>
        </p:nvSpPr>
        <p:spPr/>
        <p:txBody>
          <a:bodyPr/>
          <a:lstStyle/>
          <a:p>
            <a:fld id="{EC939263-0503-4D9A-808A-348575355E98}" type="slidenum">
              <a:rPr lang="en-US" smtClean="0"/>
              <a:t>‹#›</a:t>
            </a:fld>
            <a:endParaRPr lang="en-US"/>
          </a:p>
        </p:txBody>
      </p:sp>
    </p:spTree>
    <p:extLst>
      <p:ext uri="{BB962C8B-B14F-4D97-AF65-F5344CB8AC3E}">
        <p14:creationId xmlns:p14="http://schemas.microsoft.com/office/powerpoint/2010/main" val="102031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3A1425-044F-4860-B4BD-8FC2A280FB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3D0E99-BDB5-4D6B-8790-392AC077C7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8293CE-B053-441C-A65A-2EA899776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199D3F-CCC5-4334-8FAD-10A3992150D9}" type="datetimeFigureOut">
              <a:rPr lang="en-US" smtClean="0"/>
              <a:t>2/24/2023</a:t>
            </a:fld>
            <a:endParaRPr lang="en-US"/>
          </a:p>
        </p:txBody>
      </p:sp>
      <p:sp>
        <p:nvSpPr>
          <p:cNvPr id="5" name="Footer Placeholder 4">
            <a:extLst>
              <a:ext uri="{FF2B5EF4-FFF2-40B4-BE49-F238E27FC236}">
                <a16:creationId xmlns:a16="http://schemas.microsoft.com/office/drawing/2014/main" id="{DD2D5A00-8B31-478A-BA58-D8581D1CE5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9376B0-8A17-4F10-9725-0EE9BD2974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939263-0503-4D9A-808A-348575355E98}" type="slidenum">
              <a:rPr lang="en-US" smtClean="0"/>
              <a:t>‹#›</a:t>
            </a:fld>
            <a:endParaRPr lang="en-US"/>
          </a:p>
        </p:txBody>
      </p:sp>
    </p:spTree>
    <p:extLst>
      <p:ext uri="{BB962C8B-B14F-4D97-AF65-F5344CB8AC3E}">
        <p14:creationId xmlns:p14="http://schemas.microsoft.com/office/powerpoint/2010/main" val="1184144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91B7A-DCA4-47EA-B7EF-CBC51AE11BF5}"/>
              </a:ext>
            </a:extLst>
          </p:cNvPr>
          <p:cNvSpPr>
            <a:spLocks noGrp="1"/>
          </p:cNvSpPr>
          <p:nvPr>
            <p:ph type="ctrTitle"/>
          </p:nvPr>
        </p:nvSpPr>
        <p:spPr/>
        <p:txBody>
          <a:bodyPr>
            <a:normAutofit/>
          </a:bodyPr>
          <a:lstStyle/>
          <a:p>
            <a:r>
              <a:rPr lang="en-US" b="1" dirty="0"/>
              <a:t>Park City and Bimal Library:</a:t>
            </a:r>
            <a:endParaRPr lang="en-US" dirty="0"/>
          </a:p>
        </p:txBody>
      </p:sp>
      <p:sp>
        <p:nvSpPr>
          <p:cNvPr id="3" name="Subtitle 2">
            <a:extLst>
              <a:ext uri="{FF2B5EF4-FFF2-40B4-BE49-F238E27FC236}">
                <a16:creationId xmlns:a16="http://schemas.microsoft.com/office/drawing/2014/main" id="{953177FF-6C72-422B-AF99-35E3A4BF24CE}"/>
              </a:ext>
            </a:extLst>
          </p:cNvPr>
          <p:cNvSpPr>
            <a:spLocks noGrp="1"/>
          </p:cNvSpPr>
          <p:nvPr>
            <p:ph type="subTitle" idx="1"/>
          </p:nvPr>
        </p:nvSpPr>
        <p:spPr/>
        <p:txBody>
          <a:bodyPr/>
          <a:lstStyle/>
          <a:p>
            <a:r>
              <a:rPr lang="en-US" b="1" dirty="0"/>
              <a:t>A sister library legacy of a 10</a:t>
            </a:r>
            <a:r>
              <a:rPr lang="en-US" b="1" baseline="30000" dirty="0"/>
              <a:t>th</a:t>
            </a:r>
            <a:r>
              <a:rPr lang="en-US" b="1" dirty="0"/>
              <a:t> Mountain Division Veteran and Gurkha Soldiers Connection</a:t>
            </a:r>
            <a:endParaRPr lang="en-US" dirty="0"/>
          </a:p>
        </p:txBody>
      </p:sp>
      <p:pic>
        <p:nvPicPr>
          <p:cNvPr id="10" name="Picture 9">
            <a:extLst>
              <a:ext uri="{FF2B5EF4-FFF2-40B4-BE49-F238E27FC236}">
                <a16:creationId xmlns:a16="http://schemas.microsoft.com/office/drawing/2014/main" id="{BE4AB988-9D17-44E6-AB3B-ADED80D6445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421018" y="174382"/>
            <a:ext cx="1871082" cy="2461329"/>
          </a:xfrm>
          <a:prstGeom prst="rect">
            <a:avLst/>
          </a:prstGeom>
        </p:spPr>
      </p:pic>
      <p:pic>
        <p:nvPicPr>
          <p:cNvPr id="12" name="Picture 11">
            <a:extLst>
              <a:ext uri="{FF2B5EF4-FFF2-40B4-BE49-F238E27FC236}">
                <a16:creationId xmlns:a16="http://schemas.microsoft.com/office/drawing/2014/main" id="{323BE123-7E57-46F1-89A3-9A085CBE697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429877" y="174382"/>
            <a:ext cx="4781139" cy="2461329"/>
          </a:xfrm>
          <a:prstGeom prst="rect">
            <a:avLst/>
          </a:prstGeom>
        </p:spPr>
      </p:pic>
      <p:pic>
        <p:nvPicPr>
          <p:cNvPr id="13" name="Picture 12">
            <a:extLst>
              <a:ext uri="{FF2B5EF4-FFF2-40B4-BE49-F238E27FC236}">
                <a16:creationId xmlns:a16="http://schemas.microsoft.com/office/drawing/2014/main" id="{E2BF937D-46E4-4DE1-B620-6A4D7CAB585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403681" y="4396874"/>
            <a:ext cx="3416766" cy="2277844"/>
          </a:xfrm>
          <a:prstGeom prst="rect">
            <a:avLst/>
          </a:prstGeom>
        </p:spPr>
      </p:pic>
      <p:pic>
        <p:nvPicPr>
          <p:cNvPr id="14" name="Picture 13">
            <a:extLst>
              <a:ext uri="{FF2B5EF4-FFF2-40B4-BE49-F238E27FC236}">
                <a16:creationId xmlns:a16="http://schemas.microsoft.com/office/drawing/2014/main" id="{88C84967-7AEA-425B-9A31-1F3CFE32FCB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972138" y="4396874"/>
            <a:ext cx="2993064" cy="2244799"/>
          </a:xfrm>
          <a:prstGeom prst="rect">
            <a:avLst/>
          </a:prstGeom>
        </p:spPr>
      </p:pic>
      <p:pic>
        <p:nvPicPr>
          <p:cNvPr id="15" name="Picture 14">
            <a:extLst>
              <a:ext uri="{FF2B5EF4-FFF2-40B4-BE49-F238E27FC236}">
                <a16:creationId xmlns:a16="http://schemas.microsoft.com/office/drawing/2014/main" id="{FBE6E15B-B941-4408-A928-11B3D97E1BE6}"/>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116894" y="4396874"/>
            <a:ext cx="3121843" cy="2244799"/>
          </a:xfrm>
          <a:prstGeom prst="rect">
            <a:avLst/>
          </a:prstGeom>
        </p:spPr>
      </p:pic>
    </p:spTree>
    <p:extLst>
      <p:ext uri="{BB962C8B-B14F-4D97-AF65-F5344CB8AC3E}">
        <p14:creationId xmlns:p14="http://schemas.microsoft.com/office/powerpoint/2010/main" val="3046745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4BFEE-8B34-4948-B93C-185662169C16}"/>
              </a:ext>
            </a:extLst>
          </p:cNvPr>
          <p:cNvSpPr>
            <a:spLocks noGrp="1"/>
          </p:cNvSpPr>
          <p:nvPr>
            <p:ph type="title"/>
          </p:nvPr>
        </p:nvSpPr>
        <p:spPr>
          <a:xfrm>
            <a:off x="838200" y="365125"/>
            <a:ext cx="10515600" cy="1325563"/>
          </a:xfrm>
        </p:spPr>
        <p:txBody>
          <a:bodyPr>
            <a:noAutofit/>
          </a:bodyPr>
          <a:lstStyle/>
          <a:p>
            <a:br>
              <a:rPr lang="en-US" sz="3200" dirty="0"/>
            </a:br>
            <a:endParaRPr lang="en-US" sz="3200" dirty="0"/>
          </a:p>
        </p:txBody>
      </p:sp>
      <p:pic>
        <p:nvPicPr>
          <p:cNvPr id="6" name="Content Placeholder 5">
            <a:extLst>
              <a:ext uri="{FF2B5EF4-FFF2-40B4-BE49-F238E27FC236}">
                <a16:creationId xmlns:a16="http://schemas.microsoft.com/office/drawing/2014/main" id="{0CD5BC9E-59D9-4EB1-8EBC-79549821969C}"/>
              </a:ext>
            </a:extLst>
          </p:cNvPr>
          <p:cNvPicPr>
            <a:picLocks noGrp="1" noChangeAspect="1"/>
          </p:cNvPicPr>
          <p:nvPr>
            <p:ph idx="1"/>
          </p:nvPr>
        </p:nvPicPr>
        <p:blipFill>
          <a:blip r:embed="rId2" cstate="screen">
            <a:extLst>
              <a:ext uri="{28A0092B-C50C-407E-A947-70E740481C1C}">
                <a14:useLocalDpi xmlns:a14="http://schemas.microsoft.com/office/drawing/2010/main" val="0"/>
              </a:ext>
            </a:extLst>
          </a:blip>
          <a:stretch>
            <a:fillRect/>
          </a:stretch>
        </p:blipFill>
        <p:spPr>
          <a:xfrm>
            <a:off x="6612641" y="2486826"/>
            <a:ext cx="4133656" cy="3100242"/>
          </a:xfrm>
        </p:spPr>
      </p:pic>
      <p:pic>
        <p:nvPicPr>
          <p:cNvPr id="4" name="Picture 3">
            <a:extLst>
              <a:ext uri="{FF2B5EF4-FFF2-40B4-BE49-F238E27FC236}">
                <a16:creationId xmlns:a16="http://schemas.microsoft.com/office/drawing/2014/main" id="{819A01AE-325A-415A-BC66-F7041EE58F3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2268" y="2455622"/>
            <a:ext cx="4853732" cy="3162650"/>
          </a:xfrm>
          <a:prstGeom prst="rect">
            <a:avLst/>
          </a:prstGeom>
        </p:spPr>
      </p:pic>
      <p:sp>
        <p:nvSpPr>
          <p:cNvPr id="7" name="TextBox 6">
            <a:extLst>
              <a:ext uri="{FF2B5EF4-FFF2-40B4-BE49-F238E27FC236}">
                <a16:creationId xmlns:a16="http://schemas.microsoft.com/office/drawing/2014/main" id="{99B21EA2-9A59-4A79-B481-1071C48054A2}"/>
              </a:ext>
            </a:extLst>
          </p:cNvPr>
          <p:cNvSpPr txBox="1"/>
          <p:nvPr/>
        </p:nvSpPr>
        <p:spPr>
          <a:xfrm>
            <a:off x="1921079" y="1853967"/>
            <a:ext cx="3682767" cy="338554"/>
          </a:xfrm>
          <a:prstGeom prst="rect">
            <a:avLst/>
          </a:prstGeom>
          <a:noFill/>
        </p:spPr>
        <p:txBody>
          <a:bodyPr wrap="square" rtlCol="0">
            <a:spAutoFit/>
          </a:bodyPr>
          <a:lstStyle/>
          <a:p>
            <a:r>
              <a:rPr lang="en-US" sz="1600" dirty="0"/>
              <a:t>Jim Powell, 10 Mountain Division</a:t>
            </a:r>
          </a:p>
        </p:txBody>
      </p:sp>
      <p:sp>
        <p:nvSpPr>
          <p:cNvPr id="8" name="TextBox 7">
            <a:extLst>
              <a:ext uri="{FF2B5EF4-FFF2-40B4-BE49-F238E27FC236}">
                <a16:creationId xmlns:a16="http://schemas.microsoft.com/office/drawing/2014/main" id="{F4AB1CEB-AF5D-4A2D-BA32-7BA50EAB80DD}"/>
              </a:ext>
            </a:extLst>
          </p:cNvPr>
          <p:cNvSpPr txBox="1"/>
          <p:nvPr/>
        </p:nvSpPr>
        <p:spPr>
          <a:xfrm>
            <a:off x="6383708" y="1853968"/>
            <a:ext cx="5503492" cy="584775"/>
          </a:xfrm>
          <a:prstGeom prst="rect">
            <a:avLst/>
          </a:prstGeom>
          <a:noFill/>
        </p:spPr>
        <p:txBody>
          <a:bodyPr wrap="square" rtlCol="0">
            <a:spAutoFit/>
          </a:bodyPr>
          <a:lstStyle/>
          <a:p>
            <a:r>
              <a:rPr lang="en-US" sz="1600" dirty="0"/>
              <a:t>Gurkha Soldiers and Linda Tillson at Tribhuvan International Airport Kathmandu Nepal – December 2008</a:t>
            </a:r>
          </a:p>
        </p:txBody>
      </p:sp>
      <p:sp>
        <p:nvSpPr>
          <p:cNvPr id="3" name="TextBox 2">
            <a:extLst>
              <a:ext uri="{FF2B5EF4-FFF2-40B4-BE49-F238E27FC236}">
                <a16:creationId xmlns:a16="http://schemas.microsoft.com/office/drawing/2014/main" id="{3B3C7B5C-65FD-4E56-966E-90D3BD2117E4}"/>
              </a:ext>
            </a:extLst>
          </p:cNvPr>
          <p:cNvSpPr txBox="1"/>
          <p:nvPr/>
        </p:nvSpPr>
        <p:spPr>
          <a:xfrm>
            <a:off x="1317072" y="771787"/>
            <a:ext cx="9756397" cy="1015663"/>
          </a:xfrm>
          <a:prstGeom prst="rect">
            <a:avLst/>
          </a:prstGeom>
          <a:noFill/>
        </p:spPr>
        <p:txBody>
          <a:bodyPr wrap="square" rtlCol="0">
            <a:spAutoFit/>
          </a:bodyPr>
          <a:lstStyle/>
          <a:p>
            <a:r>
              <a:rPr lang="en-US" sz="2000" b="1" dirty="0"/>
              <a:t>The Park City and Bimal Sister Library Program was inspired by Jim Powell’s reconnection with the Gurkha Soldiers he came to know during WWII.  The partnership began on February 9, 2004</a:t>
            </a:r>
          </a:p>
        </p:txBody>
      </p:sp>
    </p:spTree>
    <p:extLst>
      <p:ext uri="{BB962C8B-B14F-4D97-AF65-F5344CB8AC3E}">
        <p14:creationId xmlns:p14="http://schemas.microsoft.com/office/powerpoint/2010/main" val="2785498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9958-1F7D-4443-BB56-C37CA350EE33}"/>
              </a:ext>
            </a:extLst>
          </p:cNvPr>
          <p:cNvSpPr>
            <a:spLocks noGrp="1"/>
          </p:cNvSpPr>
          <p:nvPr>
            <p:ph type="title"/>
          </p:nvPr>
        </p:nvSpPr>
        <p:spPr>
          <a:xfrm>
            <a:off x="838200" y="365126"/>
            <a:ext cx="10025543" cy="994942"/>
          </a:xfrm>
        </p:spPr>
        <p:txBody>
          <a:bodyPr/>
          <a:lstStyle/>
          <a:p>
            <a:r>
              <a:rPr lang="en-US" dirty="0"/>
              <a:t>Partnership projects</a:t>
            </a:r>
          </a:p>
        </p:txBody>
      </p:sp>
      <p:sp>
        <p:nvSpPr>
          <p:cNvPr id="4" name="Rectangle 1">
            <a:extLst>
              <a:ext uri="{FF2B5EF4-FFF2-40B4-BE49-F238E27FC236}">
                <a16:creationId xmlns:a16="http://schemas.microsoft.com/office/drawing/2014/main" id="{B752FCCD-298D-4D1D-95C4-993015E130AC}"/>
              </a:ext>
            </a:extLst>
          </p:cNvPr>
          <p:cNvSpPr>
            <a:spLocks noGrp="1" noChangeArrowheads="1"/>
          </p:cNvSpPr>
          <p:nvPr>
            <p:ph idx="1"/>
          </p:nvPr>
        </p:nvSpPr>
        <p:spPr bwMode="auto">
          <a:xfrm>
            <a:off x="1208014" y="1349945"/>
            <a:ext cx="5931017" cy="4208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eaLnBrk="0" fontAlgn="base" hangingPunct="0">
              <a:lnSpc>
                <a:spcPct val="100000"/>
              </a:lnSpc>
              <a:spcBef>
                <a:spcPct val="0"/>
              </a:spcBef>
              <a:spcAft>
                <a:spcPct val="0"/>
              </a:spcAft>
            </a:pPr>
            <a:r>
              <a:rPr lang="en-US" sz="1400" dirty="0"/>
              <a:t>Park City Library shipped books and other materials to the Bimal Library </a:t>
            </a:r>
          </a:p>
          <a:p>
            <a:pPr eaLnBrk="0" fontAlgn="base" hangingPunct="0">
              <a:lnSpc>
                <a:spcPct val="100000"/>
              </a:lnSpc>
              <a:spcBef>
                <a:spcPct val="0"/>
              </a:spcBef>
              <a:spcAft>
                <a:spcPct val="0"/>
              </a:spcAft>
            </a:pPr>
            <a:endParaRPr lang="en-US" sz="1400" dirty="0"/>
          </a:p>
          <a:p>
            <a:pPr eaLnBrk="0" fontAlgn="base" hangingPunct="0">
              <a:lnSpc>
                <a:spcPct val="100000"/>
              </a:lnSpc>
              <a:spcBef>
                <a:spcPct val="0"/>
              </a:spcBef>
              <a:spcAft>
                <a:spcPct val="0"/>
              </a:spcAft>
            </a:pPr>
            <a:r>
              <a:rPr lang="en-US" sz="1400" dirty="0"/>
              <a:t>Collaborated via e-mail on a variety of library topics in regard to providing services and materials to respective communities </a:t>
            </a:r>
          </a:p>
          <a:p>
            <a:r>
              <a:rPr lang="en-US" sz="1400" dirty="0"/>
              <a:t>Rohit did one month internship at Park City Library learned about </a:t>
            </a:r>
          </a:p>
          <a:p>
            <a:pPr lvl="1"/>
            <a:r>
              <a:rPr lang="en-US" sz="1200" dirty="0"/>
              <a:t>Youth &amp; adult programming </a:t>
            </a:r>
          </a:p>
          <a:p>
            <a:pPr lvl="1"/>
            <a:r>
              <a:rPr lang="en-US" sz="1200" dirty="0"/>
              <a:t>Cataloging practices </a:t>
            </a:r>
          </a:p>
          <a:p>
            <a:pPr lvl="1"/>
            <a:r>
              <a:rPr lang="en-US" sz="1200" dirty="0"/>
              <a:t>Collection development </a:t>
            </a:r>
          </a:p>
          <a:p>
            <a:pPr lvl="1"/>
            <a:r>
              <a:rPr lang="en-US" sz="1200" dirty="0"/>
              <a:t>Library management </a:t>
            </a:r>
          </a:p>
          <a:p>
            <a:pPr lvl="1"/>
            <a:r>
              <a:rPr lang="en-US" sz="1200" dirty="0"/>
              <a:t>Library software</a:t>
            </a:r>
          </a:p>
          <a:p>
            <a:pPr lvl="1"/>
            <a:r>
              <a:rPr lang="en-US" sz="1200" dirty="0"/>
              <a:t>Circulation procedures</a:t>
            </a:r>
          </a:p>
          <a:p>
            <a:pPr lvl="1"/>
            <a:r>
              <a:rPr lang="en-US" sz="1200" dirty="0"/>
              <a:t>customer service philosophy </a:t>
            </a:r>
          </a:p>
          <a:p>
            <a:pPr lvl="0"/>
            <a:r>
              <a:rPr lang="en-US" sz="1400" dirty="0"/>
              <a:t>In December 2008 Park City Library Director, Linda Tillson did a site visit to Bimal Library in Dharan, Nepal</a:t>
            </a:r>
          </a:p>
          <a:p>
            <a:endParaRPr lang="en-US" sz="1100" dirty="0"/>
          </a:p>
          <a:p>
            <a:pPr eaLnBrk="0" fontAlgn="base" hangingPunct="0">
              <a:lnSpc>
                <a:spcPct val="100000"/>
              </a:lnSpc>
              <a:spcBef>
                <a:spcPct val="0"/>
              </a:spcBef>
              <a:spcAft>
                <a:spcPct val="0"/>
              </a:spcAft>
            </a:pPr>
            <a:endParaRPr kumimoji="0" lang="en-US" altLang="en-US" sz="1100" b="0" i="0" u="none" strike="noStrike" cap="none" normalizeH="0" baseline="0" dirty="0">
              <a:ln>
                <a:noFill/>
              </a:ln>
              <a:solidFill>
                <a:schemeClr val="tx1"/>
              </a:solidFill>
              <a:effectLst/>
              <a:ea typeface="Times" panose="02020603050405020304" pitchFamily="18" charset="0"/>
              <a:cs typeface="Arial" panose="020B0604020202020204" pitchFamily="34" charset="0"/>
            </a:endParaRPr>
          </a:p>
          <a:p>
            <a:pPr eaLnBrk="0" fontAlgn="base" hangingPunct="0">
              <a:lnSpc>
                <a:spcPct val="100000"/>
              </a:lnSpc>
              <a:spcBef>
                <a:spcPct val="0"/>
              </a:spcBef>
              <a:spcAft>
                <a:spcPct val="0"/>
              </a:spcAft>
            </a:pPr>
            <a:endParaRPr kumimoji="0" lang="en-US" altLang="en-US" sz="1100" b="0" i="0" u="none" strike="noStrike" cap="none" normalizeH="0" baseline="0" dirty="0">
              <a:ln>
                <a:noFill/>
              </a:ln>
              <a:solidFill>
                <a:schemeClr val="tx1"/>
              </a:solidFill>
              <a:effectLst/>
              <a:ea typeface="Times"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A969EAF3-A70D-45FD-A107-F22CBEBA2976}"/>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701094" y="365126"/>
            <a:ext cx="4154981" cy="3116236"/>
          </a:xfrm>
          <a:prstGeom prst="rect">
            <a:avLst/>
          </a:prstGeom>
        </p:spPr>
      </p:pic>
      <p:pic>
        <p:nvPicPr>
          <p:cNvPr id="6" name="Picture 5">
            <a:extLst>
              <a:ext uri="{FF2B5EF4-FFF2-40B4-BE49-F238E27FC236}">
                <a16:creationId xmlns:a16="http://schemas.microsoft.com/office/drawing/2014/main" id="{E74377EC-8280-410A-9F1C-826E806058D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01094" y="3568780"/>
            <a:ext cx="4154981" cy="3163199"/>
          </a:xfrm>
          <a:prstGeom prst="rect">
            <a:avLst/>
          </a:prstGeom>
        </p:spPr>
      </p:pic>
    </p:spTree>
    <p:extLst>
      <p:ext uri="{BB962C8B-B14F-4D97-AF65-F5344CB8AC3E}">
        <p14:creationId xmlns:p14="http://schemas.microsoft.com/office/powerpoint/2010/main" val="2770279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A8D07-A2EC-4EE6-9BE2-D98648DBCE73}"/>
              </a:ext>
            </a:extLst>
          </p:cNvPr>
          <p:cNvSpPr>
            <a:spLocks noGrp="1"/>
          </p:cNvSpPr>
          <p:nvPr>
            <p:ph type="title"/>
          </p:nvPr>
        </p:nvSpPr>
        <p:spPr>
          <a:xfrm>
            <a:off x="1191236" y="365125"/>
            <a:ext cx="10024845" cy="1564343"/>
          </a:xfrm>
        </p:spPr>
        <p:txBody>
          <a:bodyPr>
            <a:normAutofit/>
          </a:bodyPr>
          <a:lstStyle/>
          <a:p>
            <a:r>
              <a:rPr lang="en-US" sz="3600" dirty="0"/>
              <a:t>Roof purchased for Bimal Library with funds donated to Park City Friends of the Library</a:t>
            </a:r>
          </a:p>
        </p:txBody>
      </p:sp>
      <p:pic>
        <p:nvPicPr>
          <p:cNvPr id="6" name="Picture 5">
            <a:extLst>
              <a:ext uri="{FF2B5EF4-FFF2-40B4-BE49-F238E27FC236}">
                <a16:creationId xmlns:a16="http://schemas.microsoft.com/office/drawing/2014/main" id="{01BC987A-6BD2-4A9F-9EC0-A8B07E6409B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250423" y="1929468"/>
            <a:ext cx="2692711" cy="4760752"/>
          </a:xfrm>
          <a:prstGeom prst="rect">
            <a:avLst/>
          </a:prstGeom>
        </p:spPr>
      </p:pic>
    </p:spTree>
    <p:extLst>
      <p:ext uri="{BB962C8B-B14F-4D97-AF65-F5344CB8AC3E}">
        <p14:creationId xmlns:p14="http://schemas.microsoft.com/office/powerpoint/2010/main" val="2149327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0F72-ED3F-45F2-8752-19817728B988}"/>
              </a:ext>
            </a:extLst>
          </p:cNvPr>
          <p:cNvSpPr>
            <a:spLocks noGrp="1"/>
          </p:cNvSpPr>
          <p:nvPr>
            <p:ph type="title"/>
          </p:nvPr>
        </p:nvSpPr>
        <p:spPr/>
        <p:txBody>
          <a:bodyPr/>
          <a:lstStyle/>
          <a:p>
            <a:r>
              <a:rPr lang="en-US" b="1" dirty="0"/>
              <a:t>Benefits of Sister Library Partnerships</a:t>
            </a:r>
          </a:p>
        </p:txBody>
      </p:sp>
      <p:sp>
        <p:nvSpPr>
          <p:cNvPr id="4" name="Text Placeholder 3">
            <a:extLst>
              <a:ext uri="{FF2B5EF4-FFF2-40B4-BE49-F238E27FC236}">
                <a16:creationId xmlns:a16="http://schemas.microsoft.com/office/drawing/2014/main" id="{086E32B6-6DFE-4308-8C8D-BD4F7B0AA2C3}"/>
              </a:ext>
            </a:extLst>
          </p:cNvPr>
          <p:cNvSpPr>
            <a:spLocks noGrp="1"/>
          </p:cNvSpPr>
          <p:nvPr>
            <p:ph type="body" sz="half" idx="2"/>
          </p:nvPr>
        </p:nvSpPr>
        <p:spPr/>
        <p:txBody>
          <a:bodyPr/>
          <a:lstStyle/>
          <a:p>
            <a:r>
              <a:rPr lang="en-US" dirty="0"/>
              <a:t>Promote cultural understanding</a:t>
            </a:r>
          </a:p>
          <a:p>
            <a:r>
              <a:rPr lang="en-US" dirty="0"/>
              <a:t>Place international emphasis on libraries and the importance of access for all</a:t>
            </a:r>
          </a:p>
          <a:p>
            <a:r>
              <a:rPr lang="en-US" dirty="0"/>
              <a:t>Heighten awareness of libraries among governments and local officials</a:t>
            </a:r>
          </a:p>
          <a:p>
            <a:r>
              <a:rPr lang="en-US" dirty="0"/>
              <a:t>Offers new perspectives</a:t>
            </a:r>
          </a:p>
          <a:p>
            <a:r>
              <a:rPr lang="en-US" dirty="0"/>
              <a:t>Develops lifelong friendships and connections</a:t>
            </a:r>
          </a:p>
          <a:p>
            <a:r>
              <a:rPr lang="en-US" dirty="0"/>
              <a:t>Create goodwill</a:t>
            </a:r>
          </a:p>
          <a:p>
            <a:endParaRPr lang="en-US" dirty="0"/>
          </a:p>
        </p:txBody>
      </p:sp>
      <p:pic>
        <p:nvPicPr>
          <p:cNvPr id="5" name="Picture Placeholder 4">
            <a:extLst>
              <a:ext uri="{FF2B5EF4-FFF2-40B4-BE49-F238E27FC236}">
                <a16:creationId xmlns:a16="http://schemas.microsoft.com/office/drawing/2014/main" id="{B67BCF0C-CDF2-4904-BCC9-864D6D1F12F4}"/>
              </a:ext>
            </a:extLst>
          </p:cNvPr>
          <p:cNvPicPr>
            <a:picLocks noGrp="1" noChangeAspect="1"/>
          </p:cNvPicPr>
          <p:nvPr>
            <p:ph type="pic" idx="1"/>
          </p:nvPr>
        </p:nvPicPr>
        <p:blipFill>
          <a:blip r:embed="rId2" cstate="screen">
            <a:extLst>
              <a:ext uri="{28A0092B-C50C-407E-A947-70E740481C1C}">
                <a14:useLocalDpi xmlns:a14="http://schemas.microsoft.com/office/drawing/2010/main" val="0"/>
              </a:ext>
            </a:extLst>
          </a:blip>
          <a:srcRect l="2508" r="2508"/>
          <a:stretch>
            <a:fillRect/>
          </a:stretch>
        </p:blipFill>
        <p:spPr>
          <a:xfrm>
            <a:off x="5180012" y="836423"/>
            <a:ext cx="6172200" cy="4873625"/>
          </a:xfrm>
          <a:prstGeom prst="rect">
            <a:avLst/>
          </a:prstGeom>
        </p:spPr>
      </p:pic>
    </p:spTree>
    <p:extLst>
      <p:ext uri="{BB962C8B-B14F-4D97-AF65-F5344CB8AC3E}">
        <p14:creationId xmlns:p14="http://schemas.microsoft.com/office/powerpoint/2010/main" val="2894375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CC0CEF-4D3E-4302-8884-F4273AEA87D0}"/>
              </a:ext>
            </a:extLst>
          </p:cNvPr>
          <p:cNvSpPr txBox="1"/>
          <p:nvPr/>
        </p:nvSpPr>
        <p:spPr>
          <a:xfrm>
            <a:off x="1551962" y="679508"/>
            <a:ext cx="8984609" cy="1107996"/>
          </a:xfrm>
          <a:prstGeom prst="rect">
            <a:avLst/>
          </a:prstGeom>
          <a:noFill/>
        </p:spPr>
        <p:txBody>
          <a:bodyPr wrap="square" rtlCol="0">
            <a:spAutoFit/>
          </a:bodyPr>
          <a:lstStyle/>
          <a:p>
            <a:pPr algn="ctr"/>
            <a:r>
              <a:rPr lang="en-US" sz="6600" dirty="0"/>
              <a:t>Questions &amp; Comments</a:t>
            </a:r>
          </a:p>
        </p:txBody>
      </p:sp>
    </p:spTree>
    <p:extLst>
      <p:ext uri="{BB962C8B-B14F-4D97-AF65-F5344CB8AC3E}">
        <p14:creationId xmlns:p14="http://schemas.microsoft.com/office/powerpoint/2010/main" val="4015978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TotalTime>
  <Words>214</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vt:lpstr>
      <vt:lpstr>Office Theme</vt:lpstr>
      <vt:lpstr>Park City and Bimal Library:</vt:lpstr>
      <vt:lpstr> </vt:lpstr>
      <vt:lpstr>Partnership projects</vt:lpstr>
      <vt:lpstr>Roof purchased for Bimal Library with funds donated to Park City Friends of the Library</vt:lpstr>
      <vt:lpstr>Benefits of Sister Library Partnerships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Tillson</dc:creator>
  <cp:lastModifiedBy>Linda Tillson</cp:lastModifiedBy>
  <cp:revision>30</cp:revision>
  <dcterms:created xsi:type="dcterms:W3CDTF">2023-02-02T18:29:31Z</dcterms:created>
  <dcterms:modified xsi:type="dcterms:W3CDTF">2023-02-24T18:43:41Z</dcterms:modified>
</cp:coreProperties>
</file>