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1"/>
  </p:notesMasterIdLst>
  <p:sldIdLst>
    <p:sldId id="256" r:id="rId2"/>
    <p:sldId id="257" r:id="rId3"/>
    <p:sldId id="267" r:id="rId4"/>
    <p:sldId id="259" r:id="rId5"/>
    <p:sldId id="261" r:id="rId6"/>
    <p:sldId id="262" r:id="rId7"/>
    <p:sldId id="297" r:id="rId8"/>
    <p:sldId id="270" r:id="rId9"/>
    <p:sldId id="299" r:id="rId10"/>
    <p:sldId id="302" r:id="rId11"/>
    <p:sldId id="304" r:id="rId12"/>
    <p:sldId id="306" r:id="rId13"/>
    <p:sldId id="303" r:id="rId14"/>
    <p:sldId id="305" r:id="rId15"/>
    <p:sldId id="308" r:id="rId16"/>
    <p:sldId id="265" r:id="rId17"/>
    <p:sldId id="307" r:id="rId18"/>
    <p:sldId id="309" r:id="rId19"/>
    <p:sldId id="310" r:id="rId20"/>
  </p:sldIdLst>
  <p:sldSz cx="9144000" cy="5143500" type="screen16x9"/>
  <p:notesSz cx="6858000" cy="9144000"/>
  <p:embeddedFontLst>
    <p:embeddedFont>
      <p:font typeface="Anaheim" panose="02000503000000000000" pitchFamily="2" charset="77"/>
      <p:regular r:id="rId22"/>
    </p:embeddedFont>
    <p:embeddedFont>
      <p:font typeface="Bebas Neue" panose="020B0606020202050201" pitchFamily="34" charset="77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IBM Plex Sans" panose="020B0503050203000203" pitchFamily="34" charset="0"/>
      <p:regular r:id="rId30"/>
      <p:bold r:id="rId31"/>
      <p:italic r:id="rId32"/>
      <p:boldItalic r:id="rId33"/>
    </p:embeddedFont>
    <p:embeddedFont>
      <p:font typeface="IBM Plex Sans Medium" panose="020F0502020204030204" pitchFamily="34" charset="0"/>
      <p:regular r:id="rId34"/>
      <p:bold r:id="rId35"/>
      <p:italic r:id="rId36"/>
      <p:boldItalic r:id="rId37"/>
    </p:embeddedFont>
    <p:embeddedFont>
      <p:font typeface="IBM Plex Sans SemiBold" panose="020F0502020204030204" pitchFamily="34" charset="0"/>
      <p:regular r:id="rId38"/>
      <p:bold r:id="rId39"/>
      <p:italic r:id="rId40"/>
      <p:boldItalic r:id="rId41"/>
    </p:embeddedFont>
    <p:embeddedFont>
      <p:font typeface="Mulish" pitchFamily="2" charset="77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674321-E880-4228-B553-1451DA728625}">
  <a:tblStyle styleId="{20674321-E880-4228-B553-1451DA7286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7479036-6A6A-482E-A46F-B4DEA6BB060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2" autoAdjust="0"/>
    <p:restoredTop sz="94626"/>
  </p:normalViewPr>
  <p:slideViewPr>
    <p:cSldViewPr snapToGrid="0">
      <p:cViewPr varScale="1">
        <p:scale>
          <a:sx n="111" d="100"/>
          <a:sy n="111" d="100"/>
        </p:scale>
        <p:origin x="1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26845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b76803da3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b76803da3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23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0597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1148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364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06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84d99d1a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84d99d1a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155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5247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4756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8377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114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15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4375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275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8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617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8680c384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8680c384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595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612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325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176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>
            <a:spLocks noGrp="1"/>
          </p:cNvSpPr>
          <p:nvPr>
            <p:ph type="pic" idx="2"/>
          </p:nvPr>
        </p:nvSpPr>
        <p:spPr>
          <a:xfrm>
            <a:off x="-8000" y="0"/>
            <a:ext cx="9152100" cy="3418200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018788"/>
            <a:ext cx="5734800" cy="1533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 b="0">
                <a:solidFill>
                  <a:srgbClr val="FFFFFF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886825" y="3928975"/>
            <a:ext cx="2544000" cy="67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3875250" y="2002450"/>
            <a:ext cx="45597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3875250" y="3546250"/>
            <a:ext cx="45597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3875257" y="3063549"/>
            <a:ext cx="45597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3875250" y="1519750"/>
            <a:ext cx="45597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>
            <a:spLocks noGrp="1"/>
          </p:cNvSpPr>
          <p:nvPr>
            <p:ph type="pic" idx="5"/>
          </p:nvPr>
        </p:nvSpPr>
        <p:spPr>
          <a:xfrm flipH="1">
            <a:off x="0" y="-75"/>
            <a:ext cx="3593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864300" y="445025"/>
            <a:ext cx="455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310575" y="442066"/>
            <a:ext cx="4120200" cy="109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ubTitle" idx="1"/>
          </p:nvPr>
        </p:nvSpPr>
        <p:spPr>
          <a:xfrm>
            <a:off x="4310575" y="1852600"/>
            <a:ext cx="4120200" cy="27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>
            <a:spLocks noGrp="1"/>
          </p:cNvSpPr>
          <p:nvPr>
            <p:ph type="pic" idx="2"/>
          </p:nvPr>
        </p:nvSpPr>
        <p:spPr>
          <a:xfrm>
            <a:off x="-2" y="0"/>
            <a:ext cx="39828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>
            <a:spLocks noGrp="1"/>
          </p:cNvSpPr>
          <p:nvPr>
            <p:ph type="pic" idx="2"/>
          </p:nvPr>
        </p:nvSpPr>
        <p:spPr>
          <a:xfrm>
            <a:off x="-8150" y="0"/>
            <a:ext cx="9144000" cy="34182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1"/>
          <p:cNvSpPr txBox="1">
            <a:spLocks noGrp="1"/>
          </p:cNvSpPr>
          <p:nvPr>
            <p:ph type="title" hasCustomPrompt="1"/>
          </p:nvPr>
        </p:nvSpPr>
        <p:spPr>
          <a:xfrm>
            <a:off x="713225" y="668750"/>
            <a:ext cx="4719000" cy="15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1" name="Google Shape;41;p11"/>
          <p:cNvSpPr txBox="1">
            <a:spLocks noGrp="1"/>
          </p:cNvSpPr>
          <p:nvPr>
            <p:ph type="subTitle" idx="1"/>
          </p:nvPr>
        </p:nvSpPr>
        <p:spPr>
          <a:xfrm>
            <a:off x="713225" y="2187875"/>
            <a:ext cx="4719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906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2" hasCustomPrompt="1"/>
          </p:nvPr>
        </p:nvSpPr>
        <p:spPr>
          <a:xfrm>
            <a:off x="1159495" y="16332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3" hasCustomPrompt="1"/>
          </p:nvPr>
        </p:nvSpPr>
        <p:spPr>
          <a:xfrm>
            <a:off x="1159495" y="31358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4" hasCustomPrompt="1"/>
          </p:nvPr>
        </p:nvSpPr>
        <p:spPr>
          <a:xfrm>
            <a:off x="1159495" y="238458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5" hasCustomPrompt="1"/>
          </p:nvPr>
        </p:nvSpPr>
        <p:spPr>
          <a:xfrm>
            <a:off x="1159495" y="38871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1"/>
          </p:nvPr>
        </p:nvSpPr>
        <p:spPr>
          <a:xfrm>
            <a:off x="2049023" y="1633275"/>
            <a:ext cx="1668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6"/>
          </p:nvPr>
        </p:nvSpPr>
        <p:spPr>
          <a:xfrm>
            <a:off x="2049023" y="3135875"/>
            <a:ext cx="1668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7"/>
          </p:nvPr>
        </p:nvSpPr>
        <p:spPr>
          <a:xfrm>
            <a:off x="2049023" y="3887175"/>
            <a:ext cx="1668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8"/>
          </p:nvPr>
        </p:nvSpPr>
        <p:spPr>
          <a:xfrm>
            <a:off x="2049023" y="2384575"/>
            <a:ext cx="1668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>
            <a:spLocks noGrp="1"/>
          </p:cNvSpPr>
          <p:nvPr>
            <p:ph type="pic" idx="9"/>
          </p:nvPr>
        </p:nvSpPr>
        <p:spPr>
          <a:xfrm>
            <a:off x="5578750" y="0"/>
            <a:ext cx="35652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1"/>
          </p:nvPr>
        </p:nvSpPr>
        <p:spPr>
          <a:xfrm>
            <a:off x="720000" y="2878024"/>
            <a:ext cx="25704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2"/>
          </p:nvPr>
        </p:nvSpPr>
        <p:spPr>
          <a:xfrm>
            <a:off x="3286800" y="2878024"/>
            <a:ext cx="25704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3"/>
          </p:nvPr>
        </p:nvSpPr>
        <p:spPr>
          <a:xfrm>
            <a:off x="5860375" y="2878024"/>
            <a:ext cx="2570400" cy="15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ubTitle" idx="4"/>
          </p:nvPr>
        </p:nvSpPr>
        <p:spPr>
          <a:xfrm>
            <a:off x="720000" y="2350325"/>
            <a:ext cx="2570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5"/>
          </p:nvPr>
        </p:nvSpPr>
        <p:spPr>
          <a:xfrm>
            <a:off x="3286804" y="2350325"/>
            <a:ext cx="2570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6"/>
          </p:nvPr>
        </p:nvSpPr>
        <p:spPr>
          <a:xfrm>
            <a:off x="5860375" y="2350325"/>
            <a:ext cx="2570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000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/>
          <p:nvPr/>
        </p:nvSpPr>
        <p:spPr>
          <a:xfrm rot="5400000">
            <a:off x="7434700" y="4046450"/>
            <a:ext cx="394500" cy="1115100"/>
          </a:xfrm>
          <a:prstGeom prst="rect">
            <a:avLst/>
          </a:prstGeom>
          <a:solidFill>
            <a:srgbClr val="00000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>
            <a:spLocks noGrp="1"/>
          </p:cNvSpPr>
          <p:nvPr>
            <p:ph type="pic" idx="2"/>
          </p:nvPr>
        </p:nvSpPr>
        <p:spPr>
          <a:xfrm>
            <a:off x="-8150" y="0"/>
            <a:ext cx="9144000" cy="39162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1739575" y="2395675"/>
            <a:ext cx="6691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1739575" y="917275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235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None/>
              <a:defRPr sz="35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2" r:id="rId11"/>
    <p:sldLayoutId id="2147483667" r:id="rId12"/>
    <p:sldLayoutId id="2147483668" r:id="rId13"/>
    <p:sldLayoutId id="2147483675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hyperlink" Target="http://www.jesuslau.com.mx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esuslau@gmail.com" TargetMode="External"/><Relationship Id="rId5" Type="http://schemas.openxmlformats.org/officeDocument/2006/relationships/hyperlink" Target="mailto:jlau@uv.mx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uv.mx/" TargetMode="Externa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mediomultimedia.es/cinco-autonomias-rechazan-el-plan-de-fin-de-curso-del-gobiern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enciclopediaonline.com/es/objetivos-especifico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alicantecuenta.blogspot.com/2011/02/libros-huerfanos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poesiabinaria.net/2018/05/herramientas-para-trabajar-en-equipo-sin-perder-el-control-ni-la-libertad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pixabay.com/en/globe-world-earth-map-of-the-world-1130839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acj.mx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ala.org/" TargetMode="External"/><Relationship Id="rId5" Type="http://schemas.openxmlformats.org/officeDocument/2006/relationships/hyperlink" Target="https://connect.sla.org/home" TargetMode="External"/><Relationship Id="rId4" Type="http://schemas.openxmlformats.org/officeDocument/2006/relationships/hyperlink" Target="https://www.oclc.org/es/home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Mapa">
            <a:extLst>
              <a:ext uri="{FF2B5EF4-FFF2-40B4-BE49-F238E27FC236}">
                <a16:creationId xmlns:a16="http://schemas.microsoft.com/office/drawing/2014/main" id="{D0D2F5C6-3FC6-3471-2091-22EA2352D6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alphaModFix amt="20000"/>
          </a:blip>
          <a:srcRect t="10211" b="10211"/>
          <a:stretch>
            <a:fillRect/>
          </a:stretch>
        </p:blipFill>
        <p:spPr>
          <a:xfrm>
            <a:off x="-574289" y="0"/>
            <a:ext cx="10292578" cy="3844155"/>
          </a:xfrm>
        </p:spPr>
      </p:pic>
      <p:sp>
        <p:nvSpPr>
          <p:cNvPr id="122" name="Google Shape;122;p26"/>
          <p:cNvSpPr/>
          <p:nvPr/>
        </p:nvSpPr>
        <p:spPr>
          <a:xfrm>
            <a:off x="54272" y="239771"/>
            <a:ext cx="6456000" cy="2532221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8036275" y="0"/>
            <a:ext cx="394500" cy="1115100"/>
          </a:xfrm>
          <a:prstGeom prst="rect">
            <a:avLst/>
          </a:prstGeom>
          <a:solidFill>
            <a:srgbClr val="FFFFFF">
              <a:alpha val="3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6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3BA054D-C622-0E02-0999-FA77AD018A07}"/>
              </a:ext>
            </a:extLst>
          </p:cNvPr>
          <p:cNvSpPr txBox="1">
            <a:spLocks/>
          </p:cNvSpPr>
          <p:nvPr/>
        </p:nvSpPr>
        <p:spPr>
          <a:xfrm>
            <a:off x="-197277" y="185616"/>
            <a:ext cx="6784140" cy="264053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Beyond Borders: </a:t>
            </a:r>
            <a:b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Connecting Globally</a:t>
            </a:r>
            <a:b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conference: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“Better Together: The Power of Global Library Connections”,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International Library and Cultural Exchange Interest Group, Colorado Association of Libraries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March 6, 2023 (virtual, 2023 - Monday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Colorado School of Mines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Denver, Colorado, USA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BFCD223E-D040-048E-57E9-AEF4E939A9EA}"/>
              </a:ext>
            </a:extLst>
          </p:cNvPr>
          <p:cNvSpPr txBox="1">
            <a:spLocks/>
          </p:cNvSpPr>
          <p:nvPr/>
        </p:nvSpPr>
        <p:spPr>
          <a:xfrm>
            <a:off x="1843560" y="2826147"/>
            <a:ext cx="6281867" cy="2317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Jesús Lau,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Former</a:t>
            </a: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Co-</a:t>
            </a:r>
            <a:r>
              <a:rPr kumimoji="0" lang="es-MX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Chair</a:t>
            </a: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UNESCO MIL Alliance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Professor, Faculty of Pedagogy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Universidad Veracruzana, 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www.uv.mx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s-ES_tradnl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Veracruz Campus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Boca del Río, Veracruz, MEXICO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jlau@uv.mx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 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jesuslau@gmail.com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 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/>
              </a:rPr>
              <a:t>www.jesuslau.com.mx</a:t>
            </a:r>
            <a:endParaRPr kumimoji="0" lang="en-US" sz="15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and academic networks,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jesuslau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Twitter, FB, Instagram //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Google Scholar, Mendeley,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Slideshare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LinkedIn,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Wikpedia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3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06C19D7-C0A1-7821-83AA-6AC8DAA37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1659" y="185616"/>
            <a:ext cx="2003047" cy="6536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8E233B5-9C25-E02F-D14C-F3162E052B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0510" y="1024858"/>
            <a:ext cx="646030" cy="833917"/>
          </a:xfrm>
          <a:prstGeom prst="rect">
            <a:avLst/>
          </a:prstGeom>
        </p:spPr>
      </p:pic>
      <p:pic>
        <p:nvPicPr>
          <p:cNvPr id="16" name="Imagen 15" descr="Forma&#10;&#10;Descripción generada automáticamente con confianza media">
            <a:extLst>
              <a:ext uri="{FF2B5EF4-FFF2-40B4-BE49-F238E27FC236}">
                <a16:creationId xmlns:a16="http://schemas.microsoft.com/office/drawing/2014/main" id="{E40CBEB6-EE74-21FF-116B-0F6F1D40F9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8612" y="2151450"/>
            <a:ext cx="969825" cy="2314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720000" y="4901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>
                <a:solidFill>
                  <a:schemeClr val="lt1"/>
                </a:solidFill>
              </a:rPr>
              <a:t>Objective</a:t>
            </a:r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720000" y="1201725"/>
            <a:ext cx="77040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r>
              <a:rPr lang="es-MX" sz="2800" dirty="0"/>
              <a:t>Discuss the benefits and enriching experiences</a:t>
            </a:r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r>
              <a:rPr lang="es-MX" sz="2800" dirty="0"/>
              <a:t>of making global connections</a:t>
            </a:r>
            <a:endParaRPr sz="2800" b="1" dirty="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Imagen que contiene persona, interior, tabla, computer">
            <a:extLst>
              <a:ext uri="{FF2B5EF4-FFF2-40B4-BE49-F238E27FC236}">
                <a16:creationId xmlns:a16="http://schemas.microsoft.com/office/drawing/2014/main" id="{B9297D51-C077-7DBC-99D9-4FDBD2E434A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alphaModFix amt="5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7294" b="17294"/>
          <a:stretch>
            <a:fillRect/>
          </a:stretch>
        </p:blipFill>
        <p:spPr>
          <a:xfrm>
            <a:off x="4207645" y="645784"/>
            <a:ext cx="5496185" cy="2054578"/>
          </a:xfrm>
        </p:spPr>
      </p:pic>
      <p:sp>
        <p:nvSpPr>
          <p:cNvPr id="288" name="Google Shape;288;p37"/>
          <p:cNvSpPr/>
          <p:nvPr/>
        </p:nvSpPr>
        <p:spPr>
          <a:xfrm>
            <a:off x="0" y="510450"/>
            <a:ext cx="6447900" cy="23973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title"/>
          </p:nvPr>
        </p:nvSpPr>
        <p:spPr>
          <a:xfrm>
            <a:off x="713225" y="668750"/>
            <a:ext cx="4719000" cy="15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 dirty="0" err="1"/>
              <a:t>Kid´s</a:t>
            </a:r>
            <a:r>
              <a:rPr lang="es-MX" sz="3600" dirty="0"/>
              <a:t> </a:t>
            </a:r>
            <a:r>
              <a:rPr lang="es-MX" sz="3600" dirty="0" err="1"/>
              <a:t>Dream</a:t>
            </a:r>
            <a:r>
              <a:rPr lang="es-MX" sz="3600" dirty="0"/>
              <a:t>: </a:t>
            </a:r>
            <a:br>
              <a:rPr lang="es-MX" sz="3600" dirty="0"/>
            </a:br>
            <a:r>
              <a:rPr lang="es-MX" sz="3600" dirty="0" err="1"/>
              <a:t>The</a:t>
            </a:r>
            <a:r>
              <a:rPr lang="es-MX" sz="3600" dirty="0"/>
              <a:t> </a:t>
            </a:r>
            <a:r>
              <a:rPr lang="es-MX" sz="3600" dirty="0" err="1"/>
              <a:t>World</a:t>
            </a:r>
            <a:endParaRPr sz="3600" dirty="0"/>
          </a:p>
        </p:txBody>
      </p:sp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1706647" y="3019250"/>
            <a:ext cx="6317727" cy="17785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</a:rPr>
              <a:t>As a son of an illiterate peasant who used to grow vegetables in a small piece of land: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</a:rPr>
              <a:t>I used a stick to draw maps on the soil floor before entering elementary school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Una persona sentada en una mesa">
            <a:extLst>
              <a:ext uri="{FF2B5EF4-FFF2-40B4-BE49-F238E27FC236}">
                <a16:creationId xmlns:a16="http://schemas.microsoft.com/office/drawing/2014/main" id="{FBFDAA02-87A4-CA8C-12EB-CC6BA74302B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alphaModFix amt="5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2088" t="62" r="19916" b="-62"/>
          <a:stretch/>
        </p:blipFill>
        <p:spPr>
          <a:xfrm>
            <a:off x="-2" y="0"/>
            <a:ext cx="3702758" cy="5143500"/>
          </a:xfrm>
        </p:spPr>
      </p:pic>
      <p:sp>
        <p:nvSpPr>
          <p:cNvPr id="159" name="Google Shape;159;p29"/>
          <p:cNvSpPr/>
          <p:nvPr/>
        </p:nvSpPr>
        <p:spPr>
          <a:xfrm>
            <a:off x="0" y="525408"/>
            <a:ext cx="8758200" cy="11283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title"/>
          </p:nvPr>
        </p:nvSpPr>
        <p:spPr>
          <a:xfrm>
            <a:off x="3982798" y="488400"/>
            <a:ext cx="4120200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 dirty="0" err="1">
                <a:solidFill>
                  <a:schemeClr val="lt1"/>
                </a:solidFill>
              </a:rPr>
              <a:t>Making</a:t>
            </a:r>
            <a:r>
              <a:rPr lang="es-MX" sz="3600" dirty="0">
                <a:solidFill>
                  <a:schemeClr val="lt1"/>
                </a:solidFill>
              </a:rPr>
              <a:t> </a:t>
            </a:r>
            <a:r>
              <a:rPr lang="es-MX" sz="3600" dirty="0" err="1">
                <a:solidFill>
                  <a:schemeClr val="lt1"/>
                </a:solidFill>
              </a:rPr>
              <a:t>Connections</a:t>
            </a:r>
            <a:endParaRPr sz="3600" dirty="0">
              <a:solidFill>
                <a:schemeClr val="lt1"/>
              </a:solidFill>
            </a:endParaRPr>
          </a:p>
        </p:txBody>
      </p:sp>
      <p:sp>
        <p:nvSpPr>
          <p:cNvPr id="161" name="Google Shape;161;p29"/>
          <p:cNvSpPr txBox="1">
            <a:spLocks noGrp="1"/>
          </p:cNvSpPr>
          <p:nvPr>
            <p:ph type="subTitle" idx="1"/>
          </p:nvPr>
        </p:nvSpPr>
        <p:spPr>
          <a:xfrm>
            <a:off x="3982798" y="1852600"/>
            <a:ext cx="4447977" cy="27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Mulish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Open a map</a:t>
            </a:r>
            <a:endParaRPr lang="es-MX" sz="2400" dirty="0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Mulish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Define objectives</a:t>
            </a:r>
            <a:endParaRPr lang="es-MX" sz="2400" dirty="0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Mulish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 flexible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Mulish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One learns from everyone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sz="2400" dirty="0">
              <a:latin typeface="Mulish" panose="020B0604020202020204" charset="0"/>
            </a:endParaRPr>
          </a:p>
        </p:txBody>
      </p:sp>
      <p:sp>
        <p:nvSpPr>
          <p:cNvPr id="162" name="Google Shape;162;p29"/>
          <p:cNvSpPr/>
          <p:nvPr/>
        </p:nvSpPr>
        <p:spPr>
          <a:xfrm rot="5400000">
            <a:off x="360300" y="33989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5CCBAA-15F6-A24C-6A54-D1824B3DE7E7}"/>
              </a:ext>
            </a:extLst>
          </p:cNvPr>
          <p:cNvSpPr txBox="1"/>
          <p:nvPr/>
        </p:nvSpPr>
        <p:spPr>
          <a:xfrm>
            <a:off x="-2" y="5143500"/>
            <a:ext cx="3982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hlinkClick r:id="rId4" tooltip="https://enciclopediaonline.com/es/objetivos-especificos/"/>
              </a:rPr>
              <a:t>Esta foto</a:t>
            </a:r>
            <a:r>
              <a:rPr lang="es-MX" sz="900" dirty="0"/>
              <a:t> de Autor desconocido está bajo licencia </a:t>
            </a:r>
            <a:r>
              <a:rPr lang="es-MX" sz="900" dirty="0">
                <a:hlinkClick r:id="rId5" tooltip="https://creativecommons.org/licenses/by-nc-sa/3.0/"/>
              </a:rPr>
              <a:t>CC BY-SA-NC</a:t>
            </a:r>
            <a:endParaRPr lang="es-MX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anet Lee, Author at Ethiopia Observer">
            <a:extLst>
              <a:ext uri="{FF2B5EF4-FFF2-40B4-BE49-F238E27FC236}">
                <a16:creationId xmlns:a16="http://schemas.microsoft.com/office/drawing/2014/main" id="{17B1ACC2-1757-DB83-ECEA-35CBBFD6B47E}"/>
              </a:ext>
            </a:extLst>
          </p:cNvPr>
          <p:cNvPicPr>
            <a:picLocks noGrp="1" noChangeAspect="1" noChangeArrowheads="1"/>
          </p:cNvPicPr>
          <p:nvPr>
            <p:ph type="pic" idx="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2" r="15062"/>
          <a:stretch>
            <a:fillRect/>
          </a:stretch>
        </p:blipFill>
        <p:spPr bwMode="auto">
          <a:xfrm flipH="1">
            <a:off x="709050" y="829900"/>
            <a:ext cx="2523812" cy="361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Google Shape;175;p31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3593400" y="535337"/>
            <a:ext cx="504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lt1"/>
                </a:solidFill>
              </a:rPr>
              <a:t>Personal International Beginnings</a:t>
            </a: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178" name="Google Shape;178;p31"/>
          <p:cNvSpPr txBox="1">
            <a:spLocks noGrp="1"/>
          </p:cNvSpPr>
          <p:nvPr>
            <p:ph type="subTitle" idx="1"/>
          </p:nvPr>
        </p:nvSpPr>
        <p:spPr>
          <a:xfrm>
            <a:off x="3631290" y="1144337"/>
            <a:ext cx="5304366" cy="38790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San Francisco, CA – First classes of English as a Second Language, the world opened up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Denver, Colorado / Library Science Master´s Degree: First flight, air conditioning experience, step on a rug (Met Janet Lee, my host today)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Sheffield, England / </a:t>
            </a:r>
            <a:r>
              <a:rPr lang="en-US" sz="1800" dirty="0" err="1"/>
              <a:t>Ph.D</a:t>
            </a:r>
            <a:r>
              <a:rPr lang="en-US" sz="1800" dirty="0"/>
              <a:t> in Information Studies: </a:t>
            </a:r>
            <a:r>
              <a:rPr lang="en-US" sz="1800" dirty="0" err="1"/>
              <a:t>Briitish</a:t>
            </a:r>
            <a:r>
              <a:rPr lang="en-US" sz="1800" dirty="0"/>
              <a:t> Culture, Discipline,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A great example: Janet Lee – Ethiopia´s experience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sz="1600" dirty="0"/>
          </a:p>
        </p:txBody>
      </p:sp>
      <p:sp>
        <p:nvSpPr>
          <p:cNvPr id="181" name="Google Shape;181;p31"/>
          <p:cNvSpPr/>
          <p:nvPr/>
        </p:nvSpPr>
        <p:spPr>
          <a:xfrm>
            <a:off x="8636000" y="4060550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/>
          <p:nvPr/>
        </p:nvSpPr>
        <p:spPr>
          <a:xfrm>
            <a:off x="0" y="525399"/>
            <a:ext cx="8758200" cy="111383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Expanded</a:t>
            </a:r>
            <a:br>
              <a:rPr lang="en-US" dirty="0">
                <a:solidFill>
                  <a:schemeClr val="lt1"/>
                </a:solidFill>
              </a:rPr>
            </a:br>
            <a:r>
              <a:rPr lang="en-US" dirty="0">
                <a:solidFill>
                  <a:schemeClr val="lt1"/>
                </a:solidFill>
              </a:rPr>
              <a:t> My own cultural understanding</a:t>
            </a:r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188" name="Google Shape;188;p32"/>
          <p:cNvSpPr txBox="1">
            <a:spLocks noGrp="1"/>
          </p:cNvSpPr>
          <p:nvPr>
            <p:ph type="subTitle" idx="4"/>
          </p:nvPr>
        </p:nvSpPr>
        <p:spPr>
          <a:xfrm>
            <a:off x="306826" y="3519521"/>
            <a:ext cx="2570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General culture</a:t>
            </a:r>
          </a:p>
        </p:txBody>
      </p:sp>
      <p:sp>
        <p:nvSpPr>
          <p:cNvPr id="189" name="Google Shape;189;p32"/>
          <p:cNvSpPr txBox="1">
            <a:spLocks noGrp="1"/>
          </p:cNvSpPr>
          <p:nvPr>
            <p:ph type="subTitle" idx="5"/>
          </p:nvPr>
        </p:nvSpPr>
        <p:spPr>
          <a:xfrm>
            <a:off x="2873630" y="3519521"/>
            <a:ext cx="2570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/>
              <a:t>Language</a:t>
            </a:r>
            <a:endParaRPr lang="es-MX" dirty="0"/>
          </a:p>
        </p:txBody>
      </p:sp>
      <p:sp>
        <p:nvSpPr>
          <p:cNvPr id="193" name="Google Shape;193;p32"/>
          <p:cNvSpPr txBox="1">
            <a:spLocks noGrp="1"/>
          </p:cNvSpPr>
          <p:nvPr>
            <p:ph type="subTitle" idx="6"/>
          </p:nvPr>
        </p:nvSpPr>
        <p:spPr>
          <a:xfrm>
            <a:off x="5345248" y="3504272"/>
            <a:ext cx="990846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/>
              <a:t>Food</a:t>
            </a:r>
            <a:endParaRPr lang="es-MX" dirty="0"/>
          </a:p>
        </p:txBody>
      </p:sp>
      <p:sp>
        <p:nvSpPr>
          <p:cNvPr id="194" name="Google Shape;194;p32"/>
          <p:cNvSpPr/>
          <p:nvPr/>
        </p:nvSpPr>
        <p:spPr>
          <a:xfrm>
            <a:off x="1111873" y="2711792"/>
            <a:ext cx="687900" cy="68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2"/>
          <p:cNvSpPr/>
          <p:nvPr/>
        </p:nvSpPr>
        <p:spPr>
          <a:xfrm>
            <a:off x="3337818" y="2746415"/>
            <a:ext cx="687900" cy="68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32"/>
          <p:cNvSpPr/>
          <p:nvPr/>
        </p:nvSpPr>
        <p:spPr>
          <a:xfrm>
            <a:off x="5453901" y="2734873"/>
            <a:ext cx="687900" cy="68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88;p32">
            <a:extLst>
              <a:ext uri="{FF2B5EF4-FFF2-40B4-BE49-F238E27FC236}">
                <a16:creationId xmlns:a16="http://schemas.microsoft.com/office/drawing/2014/main" id="{99406AA4-2D3A-4BC3-C8D2-CFC75615DC1E}"/>
              </a:ext>
            </a:extLst>
          </p:cNvPr>
          <p:cNvSpPr txBox="1">
            <a:spLocks/>
          </p:cNvSpPr>
          <p:nvPr/>
        </p:nvSpPr>
        <p:spPr>
          <a:xfrm>
            <a:off x="306826" y="1840214"/>
            <a:ext cx="4693319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s-MX" sz="2400" dirty="0" err="1"/>
              <a:t>By</a:t>
            </a:r>
            <a:r>
              <a:rPr lang="es-MX" sz="2400" dirty="0"/>
              <a:t> </a:t>
            </a:r>
            <a:r>
              <a:rPr lang="es-MX" sz="2400" dirty="0" err="1"/>
              <a:t>experiencing</a:t>
            </a:r>
            <a:r>
              <a:rPr lang="es-MX" sz="2400" dirty="0"/>
              <a:t> </a:t>
            </a:r>
            <a:r>
              <a:rPr lang="es-MX" sz="2400" dirty="0" err="1"/>
              <a:t>others</a:t>
            </a:r>
            <a:r>
              <a:rPr lang="es-MX" sz="2400" dirty="0"/>
              <a:t>´:</a:t>
            </a:r>
          </a:p>
        </p:txBody>
      </p:sp>
      <p:sp>
        <p:nvSpPr>
          <p:cNvPr id="12" name="Google Shape;189;p32">
            <a:extLst>
              <a:ext uri="{FF2B5EF4-FFF2-40B4-BE49-F238E27FC236}">
                <a16:creationId xmlns:a16="http://schemas.microsoft.com/office/drawing/2014/main" id="{4984C769-E505-6484-411B-B5BF16E81803}"/>
              </a:ext>
            </a:extLst>
          </p:cNvPr>
          <p:cNvSpPr txBox="1">
            <a:spLocks/>
          </p:cNvSpPr>
          <p:nvPr/>
        </p:nvSpPr>
        <p:spPr>
          <a:xfrm>
            <a:off x="6763560" y="3930128"/>
            <a:ext cx="199464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ctr"/>
            <a:r>
              <a:rPr lang="es-MX" dirty="0" err="1"/>
              <a:t>Religious</a:t>
            </a:r>
            <a:r>
              <a:rPr lang="es-MX" dirty="0"/>
              <a:t> </a:t>
            </a:r>
          </a:p>
          <a:p>
            <a:pPr marL="0" indent="0" algn="ctr"/>
            <a:r>
              <a:rPr lang="es-MX" dirty="0" err="1"/>
              <a:t>traditions</a:t>
            </a:r>
            <a:endParaRPr lang="es-MX" dirty="0"/>
          </a:p>
        </p:txBody>
      </p:sp>
      <p:sp>
        <p:nvSpPr>
          <p:cNvPr id="16" name="Google Shape;196;p32">
            <a:extLst>
              <a:ext uri="{FF2B5EF4-FFF2-40B4-BE49-F238E27FC236}">
                <a16:creationId xmlns:a16="http://schemas.microsoft.com/office/drawing/2014/main" id="{09BCD476-BC7A-00FE-23E3-7FC756FD1907}"/>
              </a:ext>
            </a:extLst>
          </p:cNvPr>
          <p:cNvSpPr/>
          <p:nvPr/>
        </p:nvSpPr>
        <p:spPr>
          <a:xfrm>
            <a:off x="7472601" y="2711660"/>
            <a:ext cx="687900" cy="68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E18795ED-B5FB-F67D-0BCD-473932D3602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158176" y="2848926"/>
            <a:ext cx="563128" cy="446618"/>
          </a:xfrm>
          <a:prstGeom prst="rect">
            <a:avLst/>
          </a:prstGeom>
        </p:spPr>
      </p:pic>
      <p:grpSp>
        <p:nvGrpSpPr>
          <p:cNvPr id="54" name="Google Shape;8773;p59">
            <a:extLst>
              <a:ext uri="{FF2B5EF4-FFF2-40B4-BE49-F238E27FC236}">
                <a16:creationId xmlns:a16="http://schemas.microsoft.com/office/drawing/2014/main" id="{6B08FA1F-1D4B-15A4-338E-FCE8B39EDCF8}"/>
              </a:ext>
            </a:extLst>
          </p:cNvPr>
          <p:cNvGrpSpPr/>
          <p:nvPr/>
        </p:nvGrpSpPr>
        <p:grpSpPr>
          <a:xfrm>
            <a:off x="5565424" y="2836039"/>
            <a:ext cx="458774" cy="513017"/>
            <a:chOff x="861113" y="2885746"/>
            <a:chExt cx="333809" cy="373277"/>
          </a:xfrm>
          <a:solidFill>
            <a:schemeClr val="tx1"/>
          </a:solidFill>
        </p:grpSpPr>
        <p:sp>
          <p:nvSpPr>
            <p:cNvPr id="55" name="Google Shape;8774;p59">
              <a:extLst>
                <a:ext uri="{FF2B5EF4-FFF2-40B4-BE49-F238E27FC236}">
                  <a16:creationId xmlns:a16="http://schemas.microsoft.com/office/drawing/2014/main" id="{1E7D2B36-96DE-2469-1A69-9DF30448B303}"/>
                </a:ext>
              </a:extLst>
            </p:cNvPr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775;p59">
              <a:extLst>
                <a:ext uri="{FF2B5EF4-FFF2-40B4-BE49-F238E27FC236}">
                  <a16:creationId xmlns:a16="http://schemas.microsoft.com/office/drawing/2014/main" id="{3DDC75D3-179A-F0C1-E958-34F043D24962}"/>
                </a:ext>
              </a:extLst>
            </p:cNvPr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776;p59">
              <a:extLst>
                <a:ext uri="{FF2B5EF4-FFF2-40B4-BE49-F238E27FC236}">
                  <a16:creationId xmlns:a16="http://schemas.microsoft.com/office/drawing/2014/main" id="{9226F75A-AA32-3A26-FB87-DFC025E9A8AB}"/>
                </a:ext>
              </a:extLst>
            </p:cNvPr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8788;p59">
            <a:extLst>
              <a:ext uri="{FF2B5EF4-FFF2-40B4-BE49-F238E27FC236}">
                <a16:creationId xmlns:a16="http://schemas.microsoft.com/office/drawing/2014/main" id="{6E7F0769-8A02-75D0-43AF-D858C980B717}"/>
              </a:ext>
            </a:extLst>
          </p:cNvPr>
          <p:cNvGrpSpPr/>
          <p:nvPr/>
        </p:nvGrpSpPr>
        <p:grpSpPr>
          <a:xfrm>
            <a:off x="3443913" y="2848926"/>
            <a:ext cx="493684" cy="492585"/>
            <a:chOff x="1745217" y="1515471"/>
            <a:chExt cx="343269" cy="342505"/>
          </a:xfrm>
          <a:solidFill>
            <a:schemeClr val="tx1"/>
          </a:solidFill>
        </p:grpSpPr>
        <p:sp>
          <p:nvSpPr>
            <p:cNvPr id="59" name="Google Shape;8789;p59">
              <a:extLst>
                <a:ext uri="{FF2B5EF4-FFF2-40B4-BE49-F238E27FC236}">
                  <a16:creationId xmlns:a16="http://schemas.microsoft.com/office/drawing/2014/main" id="{B54FD0DB-8A7D-5652-F75A-F7F22A72F9E8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790;p59">
              <a:extLst>
                <a:ext uri="{FF2B5EF4-FFF2-40B4-BE49-F238E27FC236}">
                  <a16:creationId xmlns:a16="http://schemas.microsoft.com/office/drawing/2014/main" id="{0CE99493-4322-2EDB-3235-61ABD314E389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791;p59">
              <a:extLst>
                <a:ext uri="{FF2B5EF4-FFF2-40B4-BE49-F238E27FC236}">
                  <a16:creationId xmlns:a16="http://schemas.microsoft.com/office/drawing/2014/main" id="{200A762C-653C-02C3-0689-661F1B354EB4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792;p59">
              <a:extLst>
                <a:ext uri="{FF2B5EF4-FFF2-40B4-BE49-F238E27FC236}">
                  <a16:creationId xmlns:a16="http://schemas.microsoft.com/office/drawing/2014/main" id="{AEB63CA5-1E17-9FD7-84E6-698BA649BB70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3" name="Gráfico 132" descr="Manos aplaudiendo contorno">
            <a:extLst>
              <a:ext uri="{FF2B5EF4-FFF2-40B4-BE49-F238E27FC236}">
                <a16:creationId xmlns:a16="http://schemas.microsoft.com/office/drawing/2014/main" id="{F4B0BB5B-8C20-4C0F-DFC1-3DDFE319B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2601" y="2711660"/>
            <a:ext cx="713534" cy="7135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 descr="Un grupo de folletos sobre una mesa de madera">
            <a:extLst>
              <a:ext uri="{FF2B5EF4-FFF2-40B4-BE49-F238E27FC236}">
                <a16:creationId xmlns:a16="http://schemas.microsoft.com/office/drawing/2014/main" id="{7C338B65-7463-93DF-86C8-B2BB8564735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alphaModFix amt="3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173" r="51140"/>
          <a:stretch/>
        </p:blipFill>
        <p:spPr>
          <a:xfrm>
            <a:off x="1" y="0"/>
            <a:ext cx="2291643" cy="5143500"/>
          </a:xfrm>
        </p:spPr>
      </p:pic>
      <p:sp>
        <p:nvSpPr>
          <p:cNvPr id="159" name="Google Shape;159;p29"/>
          <p:cNvSpPr/>
          <p:nvPr/>
        </p:nvSpPr>
        <p:spPr>
          <a:xfrm>
            <a:off x="0" y="265760"/>
            <a:ext cx="8758200" cy="1698503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title"/>
          </p:nvPr>
        </p:nvSpPr>
        <p:spPr>
          <a:xfrm>
            <a:off x="2512333" y="455543"/>
            <a:ext cx="5593089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 err="1">
                <a:solidFill>
                  <a:schemeClr val="lt1"/>
                </a:solidFill>
              </a:rPr>
              <a:t>Binational</a:t>
            </a:r>
            <a:r>
              <a:rPr lang="es-MX" sz="3200" dirty="0">
                <a:solidFill>
                  <a:schemeClr val="lt1"/>
                </a:solidFill>
              </a:rPr>
              <a:t> </a:t>
            </a:r>
            <a:r>
              <a:rPr lang="es-MX" sz="3200" dirty="0" err="1">
                <a:solidFill>
                  <a:schemeClr val="lt1"/>
                </a:solidFill>
              </a:rPr>
              <a:t>Experiences</a:t>
            </a:r>
            <a:r>
              <a:rPr lang="es-MX" sz="3200" dirty="0">
                <a:solidFill>
                  <a:schemeClr val="lt1"/>
                </a:solidFill>
              </a:rPr>
              <a:t>: </a:t>
            </a:r>
            <a:br>
              <a:rPr lang="es-MX" sz="3200" dirty="0">
                <a:solidFill>
                  <a:schemeClr val="lt1"/>
                </a:solidFill>
              </a:rPr>
            </a:br>
            <a:r>
              <a:rPr lang="es-MX" sz="3200" dirty="0" err="1">
                <a:solidFill>
                  <a:schemeClr val="lt1"/>
                </a:solidFill>
              </a:rPr>
              <a:t>Transborder</a:t>
            </a:r>
            <a:r>
              <a:rPr lang="es-MX" sz="3200" dirty="0">
                <a:solidFill>
                  <a:schemeClr val="lt1"/>
                </a:solidFill>
              </a:rPr>
              <a:t> Library </a:t>
            </a:r>
            <a:r>
              <a:rPr lang="es-MX" sz="3200" dirty="0" err="1">
                <a:solidFill>
                  <a:schemeClr val="lt1"/>
                </a:solidFill>
              </a:rPr>
              <a:t>Forum</a:t>
            </a:r>
            <a:endParaRPr lang="es-MX" sz="3200" dirty="0">
              <a:solidFill>
                <a:schemeClr val="lt1"/>
              </a:solidFill>
            </a:endParaRPr>
          </a:p>
        </p:txBody>
      </p:sp>
      <p:sp>
        <p:nvSpPr>
          <p:cNvPr id="161" name="Google Shape;161;p29"/>
          <p:cNvSpPr txBox="1">
            <a:spLocks noGrp="1"/>
          </p:cNvSpPr>
          <p:nvPr>
            <p:ph type="subTitle" idx="1"/>
          </p:nvPr>
        </p:nvSpPr>
        <p:spPr>
          <a:xfrm>
            <a:off x="2512333" y="1964263"/>
            <a:ext cx="6434897" cy="3047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s-MX" sz="2000" dirty="0"/>
              <a:t>Transborder Library Forum: USA and Mexico</a:t>
            </a:r>
          </a:p>
          <a:p>
            <a:r>
              <a:rPr lang="es-MX" sz="2000" dirty="0"/>
              <a:t>North American Free </a:t>
            </a:r>
            <a:r>
              <a:rPr lang="es-MX" sz="2000" dirty="0" err="1"/>
              <a:t>Trade</a:t>
            </a:r>
            <a:r>
              <a:rPr lang="es-MX" sz="2000" dirty="0"/>
              <a:t> </a:t>
            </a:r>
            <a:r>
              <a:rPr lang="es-MX" sz="2000" dirty="0" err="1"/>
              <a:t>Agreement</a:t>
            </a:r>
            <a:r>
              <a:rPr lang="es-MX" sz="2000" dirty="0"/>
              <a:t> </a:t>
            </a:r>
            <a:r>
              <a:rPr lang="es-MX" sz="2000" dirty="0" err="1"/>
              <a:t>kick</a:t>
            </a:r>
            <a:r>
              <a:rPr lang="es-MX" sz="2000" dirty="0"/>
              <a:t> off </a:t>
            </a:r>
          </a:p>
          <a:p>
            <a:r>
              <a:rPr lang="es-MX" sz="2000" dirty="0"/>
              <a:t>Annual Forum held alternatively on both countries</a:t>
            </a:r>
          </a:p>
          <a:p>
            <a:endParaRPr lang="es-MX" sz="2000" dirty="0"/>
          </a:p>
          <a:p>
            <a:pPr marL="0" indent="0">
              <a:buNone/>
            </a:pPr>
            <a:r>
              <a:rPr lang="es-MX" sz="2000" dirty="0"/>
              <a:t>Great </a:t>
            </a:r>
            <a:r>
              <a:rPr lang="es-MX" sz="2000" dirty="0" err="1"/>
              <a:t>colleagues</a:t>
            </a:r>
            <a:r>
              <a:rPr lang="es-MX" sz="2000" dirty="0"/>
              <a:t> and </a:t>
            </a:r>
            <a:r>
              <a:rPr lang="es-MX" sz="2000" dirty="0" err="1"/>
              <a:t>friends</a:t>
            </a:r>
            <a:r>
              <a:rPr lang="es-MX" sz="2000" dirty="0"/>
              <a:t>:</a:t>
            </a:r>
          </a:p>
          <a:p>
            <a:r>
              <a:rPr lang="es-MX" sz="2000" dirty="0" err="1"/>
              <a:t>Charlene</a:t>
            </a:r>
            <a:r>
              <a:rPr lang="es-MX" sz="2000" dirty="0"/>
              <a:t> Baldwin: Meeting Management </a:t>
            </a:r>
            <a:r>
              <a:rPr lang="es-MX" sz="2000" dirty="0" err="1"/>
              <a:t>Course</a:t>
            </a:r>
            <a:r>
              <a:rPr lang="es-MX" sz="2000" dirty="0"/>
              <a:t> </a:t>
            </a:r>
          </a:p>
          <a:p>
            <a:r>
              <a:rPr lang="es-MX" sz="2000" dirty="0"/>
              <a:t>Carol Elliott: Thesis, workshop, English editing</a:t>
            </a:r>
          </a:p>
          <a:p>
            <a:r>
              <a:rPr lang="es-MX" sz="2000" dirty="0"/>
              <a:t>Several other professionals</a:t>
            </a:r>
          </a:p>
          <a:p>
            <a:pPr marL="0" indent="0">
              <a:buNone/>
            </a:pPr>
            <a:endParaRPr lang="de-DE" sz="1800" dirty="0">
              <a:latin typeface="Mulish" panose="020B060402020202020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4B5A66-CEE9-807B-4B5F-5F2AEF91E503}"/>
              </a:ext>
            </a:extLst>
          </p:cNvPr>
          <p:cNvSpPr txBox="1"/>
          <p:nvPr/>
        </p:nvSpPr>
        <p:spPr>
          <a:xfrm>
            <a:off x="-2" y="5143500"/>
            <a:ext cx="3982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>
                <a:hlinkClick r:id="rId4" tooltip="https://alicantecuenta.blogspot.com/2011/02/libros-huerfanos.html"/>
              </a:rPr>
              <a:t>Esta foto</a:t>
            </a:r>
            <a:r>
              <a:rPr lang="es-MX" sz="900"/>
              <a:t> de Autor desconocido está bajo licencia </a:t>
            </a:r>
            <a:r>
              <a:rPr lang="es-MX" sz="900">
                <a:hlinkClick r:id="rId5" tooltip="https://creativecommons.org/licenses/by-nc-nd/3.0/"/>
              </a:rPr>
              <a:t>CC BY-NC-ND</a:t>
            </a:r>
            <a:endParaRPr lang="es-MX" sz="900"/>
          </a:p>
        </p:txBody>
      </p:sp>
    </p:spTree>
    <p:extLst>
      <p:ext uri="{BB962C8B-B14F-4D97-AF65-F5344CB8AC3E}">
        <p14:creationId xmlns:p14="http://schemas.microsoft.com/office/powerpoint/2010/main" val="3877392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"/>
          <p:cNvSpPr/>
          <p:nvPr/>
        </p:nvSpPr>
        <p:spPr>
          <a:xfrm>
            <a:off x="0" y="525399"/>
            <a:ext cx="8758200" cy="1551757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</a:rPr>
              <a:t>Better Together </a:t>
            </a:r>
            <a:br>
              <a:rPr lang="en-US" sz="3200" dirty="0">
                <a:solidFill>
                  <a:schemeClr val="lt1"/>
                </a:solidFill>
              </a:rPr>
            </a:br>
            <a:r>
              <a:rPr lang="en-US" sz="3200" dirty="0">
                <a:solidFill>
                  <a:schemeClr val="lt1"/>
                </a:solidFill>
              </a:rPr>
              <a:t>Personal </a:t>
            </a:r>
            <a:r>
              <a:rPr lang="en-US" sz="3200" dirty="0" err="1">
                <a:solidFill>
                  <a:schemeClr val="lt1"/>
                </a:solidFill>
              </a:rPr>
              <a:t>Parternships</a:t>
            </a:r>
            <a:r>
              <a:rPr lang="en-US" sz="3200" dirty="0">
                <a:solidFill>
                  <a:schemeClr val="lt1"/>
                </a:solidFill>
              </a:rPr>
              <a:t>/Friendships </a:t>
            </a:r>
            <a:br>
              <a:rPr lang="en-US" sz="3200" dirty="0">
                <a:solidFill>
                  <a:schemeClr val="lt1"/>
                </a:solidFill>
              </a:rPr>
            </a:br>
            <a:r>
              <a:rPr lang="en-US" sz="3200" dirty="0">
                <a:solidFill>
                  <a:schemeClr val="lt1"/>
                </a:solidFill>
              </a:rPr>
              <a:t>(A Selection)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F2B1980-BD92-B510-3EEF-87D3B703BE69}"/>
              </a:ext>
            </a:extLst>
          </p:cNvPr>
          <p:cNvSpPr txBox="1">
            <a:spLocks/>
          </p:cNvSpPr>
          <p:nvPr/>
        </p:nvSpPr>
        <p:spPr>
          <a:xfrm>
            <a:off x="713224" y="2192255"/>
            <a:ext cx="8044976" cy="284273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dirty="0" err="1">
                <a:latin typeface="Mulish" panose="020B0604020202020204" charset="0"/>
              </a:rPr>
              <a:t>Dorothy</a:t>
            </a:r>
            <a:r>
              <a:rPr lang="es-MX" sz="1800" dirty="0">
                <a:latin typeface="Mulish" panose="020B0604020202020204" charset="0"/>
              </a:rPr>
              <a:t> </a:t>
            </a:r>
            <a:r>
              <a:rPr lang="es-MX" sz="1800" dirty="0" err="1">
                <a:latin typeface="Mulish" panose="020B0604020202020204" charset="0"/>
              </a:rPr>
              <a:t>McGarry</a:t>
            </a:r>
            <a:r>
              <a:rPr lang="es-MX" sz="1800" dirty="0">
                <a:latin typeface="Mulish" panose="020B0604020202020204" charset="0"/>
              </a:rPr>
              <a:t>, California, USA  // SLA, IFLA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dirty="0">
                <a:latin typeface="Mulish" panose="020B0604020202020204" charset="0"/>
              </a:rPr>
              <a:t>Barbara Ford, IL, USA  // ALA, IFLA, </a:t>
            </a:r>
            <a:r>
              <a:rPr lang="es-MX" sz="1800" dirty="0" err="1">
                <a:latin typeface="Mulish" panose="020B0604020202020204" charset="0"/>
              </a:rPr>
              <a:t>Transborder</a:t>
            </a:r>
            <a:r>
              <a:rPr lang="es-MX" sz="1800" dirty="0">
                <a:latin typeface="Mulish" panose="020B0604020202020204" charset="0"/>
              </a:rPr>
              <a:t> Library </a:t>
            </a:r>
            <a:r>
              <a:rPr lang="es-MX" sz="1800" dirty="0" err="1">
                <a:latin typeface="Mulish" panose="020B0604020202020204" charset="0"/>
              </a:rPr>
              <a:t>Forum</a:t>
            </a:r>
            <a:endParaRPr lang="es-MX" sz="1800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dirty="0">
                <a:latin typeface="Mulish" panose="020B0604020202020204" charset="0"/>
              </a:rPr>
              <a:t>Charles </a:t>
            </a:r>
            <a:r>
              <a:rPr lang="es-MX" sz="1800" dirty="0" err="1">
                <a:latin typeface="Mulish" panose="020B0604020202020204" charset="0"/>
              </a:rPr>
              <a:t>Townley</a:t>
            </a:r>
            <a:r>
              <a:rPr lang="es-MX" sz="1800" dirty="0">
                <a:latin typeface="Mulish" panose="020B0604020202020204" charset="0"/>
              </a:rPr>
              <a:t>, Las Cruces, New </a:t>
            </a:r>
            <a:r>
              <a:rPr lang="es-MX" sz="1800" dirty="0" err="1">
                <a:latin typeface="Mulish" panose="020B0604020202020204" charset="0"/>
              </a:rPr>
              <a:t>Mexico</a:t>
            </a:r>
            <a:r>
              <a:rPr lang="es-MX" sz="1800" dirty="0">
                <a:latin typeface="Mulish" panose="020B0604020202020204" charset="0"/>
              </a:rPr>
              <a:t> // </a:t>
            </a:r>
            <a:r>
              <a:rPr lang="es-MX" sz="1800" dirty="0" err="1">
                <a:latin typeface="Mulish" panose="020B0604020202020204" charset="0"/>
              </a:rPr>
              <a:t>Border</a:t>
            </a:r>
            <a:endParaRPr lang="es-MX" sz="1800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dirty="0">
                <a:latin typeface="Mulish" panose="020B0604020202020204" charset="0"/>
              </a:rPr>
              <a:t>Alan Griffiths, Sheffield, </a:t>
            </a:r>
            <a:r>
              <a:rPr lang="es-MX" sz="1800" dirty="0" err="1">
                <a:latin typeface="Mulish" panose="020B0604020202020204" charset="0"/>
              </a:rPr>
              <a:t>United</a:t>
            </a:r>
            <a:r>
              <a:rPr lang="es-MX" sz="1800" dirty="0">
                <a:latin typeface="Mulish" panose="020B0604020202020204" charset="0"/>
              </a:rPr>
              <a:t> </a:t>
            </a:r>
            <a:r>
              <a:rPr lang="es-MX" sz="1800" dirty="0" err="1">
                <a:latin typeface="Mulish" panose="020B0604020202020204" charset="0"/>
              </a:rPr>
              <a:t>Kingdom</a:t>
            </a:r>
            <a:r>
              <a:rPr lang="es-MX" sz="1800" dirty="0">
                <a:latin typeface="Mulish" panose="020B0604020202020204" charset="0"/>
              </a:rPr>
              <a:t> // </a:t>
            </a:r>
            <a:r>
              <a:rPr lang="es-MX" sz="1800" dirty="0" err="1">
                <a:latin typeface="Mulish" panose="020B0604020202020204" charset="0"/>
              </a:rPr>
              <a:t>Ph.D</a:t>
            </a:r>
            <a:r>
              <a:rPr lang="es-MX" sz="1800" dirty="0">
                <a:latin typeface="Mulish" panose="020B0604020202020204" charset="0"/>
              </a:rPr>
              <a:t>. </a:t>
            </a:r>
            <a:r>
              <a:rPr lang="es-MX" sz="1800" dirty="0" err="1">
                <a:latin typeface="Mulish" panose="020B0604020202020204" charset="0"/>
              </a:rPr>
              <a:t>Studies</a:t>
            </a:r>
            <a:endParaRPr lang="es-MX" sz="1800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dirty="0" err="1">
                <a:latin typeface="Mulish" panose="020B0604020202020204" charset="0"/>
              </a:rPr>
              <a:t>Evgeny</a:t>
            </a:r>
            <a:r>
              <a:rPr lang="es-MX" sz="1800" dirty="0">
                <a:latin typeface="Mulish" panose="020B0604020202020204" charset="0"/>
              </a:rPr>
              <a:t> </a:t>
            </a:r>
            <a:r>
              <a:rPr lang="es-MX" sz="1800" dirty="0" err="1">
                <a:latin typeface="Mulish" panose="020B0604020202020204" charset="0"/>
              </a:rPr>
              <a:t>Kuzmin</a:t>
            </a:r>
            <a:r>
              <a:rPr lang="es-MX" sz="1800" dirty="0">
                <a:latin typeface="Mulish" panose="020B0604020202020204" charset="0"/>
              </a:rPr>
              <a:t>, </a:t>
            </a:r>
            <a:r>
              <a:rPr lang="es-MX" sz="1800" dirty="0" err="1">
                <a:latin typeface="Mulish" panose="020B0604020202020204" charset="0"/>
              </a:rPr>
              <a:t>Moscow</a:t>
            </a:r>
            <a:r>
              <a:rPr lang="es-MX" sz="1800" dirty="0">
                <a:latin typeface="Mulish" panose="020B0604020202020204" charset="0"/>
              </a:rPr>
              <a:t>, </a:t>
            </a:r>
            <a:r>
              <a:rPr lang="es-MX" sz="1800" dirty="0" err="1">
                <a:latin typeface="Mulish" panose="020B0604020202020204" charset="0"/>
              </a:rPr>
              <a:t>Russia</a:t>
            </a:r>
            <a:r>
              <a:rPr lang="es-MX" sz="1800" dirty="0">
                <a:latin typeface="Mulish" panose="020B0604020202020204" charset="0"/>
              </a:rPr>
              <a:t> // IFLA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800" b="1" u="sng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MX" sz="1800" b="1" u="sng" dirty="0" err="1">
                <a:latin typeface="Mulish" panose="020B0604020202020204" charset="0"/>
              </a:rPr>
              <a:t>Several</a:t>
            </a:r>
            <a:r>
              <a:rPr lang="es-MX" sz="1800" b="1" u="sng" dirty="0">
                <a:latin typeface="Mulish" panose="020B0604020202020204" charset="0"/>
              </a:rPr>
              <a:t> </a:t>
            </a:r>
            <a:r>
              <a:rPr lang="es-MX" sz="1800" b="1" u="sng" dirty="0" err="1">
                <a:latin typeface="Mulish" panose="020B0604020202020204" charset="0"/>
              </a:rPr>
              <a:t>others</a:t>
            </a:r>
            <a:r>
              <a:rPr lang="es-MX" sz="1800" dirty="0">
                <a:latin typeface="Mulish" panose="020B0604020202020204" charset="0"/>
              </a:rPr>
              <a:t>: </a:t>
            </a:r>
            <a:r>
              <a:rPr lang="es-MX" sz="1800" dirty="0" err="1">
                <a:latin typeface="Mulish" panose="020B0604020202020204" charset="0"/>
              </a:rPr>
              <a:t>Africa</a:t>
            </a:r>
            <a:r>
              <a:rPr lang="es-MX" sz="1800" dirty="0">
                <a:latin typeface="Mulish" panose="020B0604020202020204" charset="0"/>
              </a:rPr>
              <a:t>, Asia, </a:t>
            </a:r>
            <a:r>
              <a:rPr lang="es-MX" sz="1800" dirty="0" err="1">
                <a:latin typeface="Mulish" panose="020B0604020202020204" charset="0"/>
              </a:rPr>
              <a:t>Europe</a:t>
            </a:r>
            <a:r>
              <a:rPr lang="es-MX" sz="1800" dirty="0">
                <a:latin typeface="Mulish" panose="020B0604020202020204" charset="0"/>
              </a:rPr>
              <a:t>, North and South </a:t>
            </a:r>
            <a:r>
              <a:rPr lang="es-MX" sz="1800" dirty="0" err="1">
                <a:latin typeface="Mulish" panose="020B0604020202020204" charset="0"/>
              </a:rPr>
              <a:t>America</a:t>
            </a:r>
            <a:r>
              <a:rPr lang="es-MX" sz="1800" dirty="0">
                <a:latin typeface="Mulish" panose="020B0604020202020204" charset="0"/>
              </a:rPr>
              <a:t>, </a:t>
            </a:r>
            <a:r>
              <a:rPr lang="es-MX" sz="1800" dirty="0" err="1">
                <a:latin typeface="Mulish" panose="020B0604020202020204" charset="0"/>
              </a:rPr>
              <a:t>Oceania</a:t>
            </a:r>
            <a:endParaRPr lang="es-MX" sz="1800" dirty="0">
              <a:latin typeface="Mulish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MX" sz="18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8"/>
          <p:cNvSpPr/>
          <p:nvPr/>
        </p:nvSpPr>
        <p:spPr>
          <a:xfrm>
            <a:off x="1159500" y="1494100"/>
            <a:ext cx="734700" cy="36495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43017" y="535766"/>
            <a:ext cx="773086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>
                <a:solidFill>
                  <a:schemeClr val="lt1"/>
                </a:solidFill>
              </a:rPr>
              <a:t>Associations: Professional Catwalk Venues </a:t>
            </a:r>
            <a:endParaRPr sz="2800" dirty="0">
              <a:solidFill>
                <a:schemeClr val="lt1"/>
              </a:solidFill>
            </a:endParaRPr>
          </a:p>
        </p:txBody>
      </p:sp>
      <p:sp>
        <p:nvSpPr>
          <p:cNvPr id="145" name="Google Shape;145;p28"/>
          <p:cNvSpPr txBox="1">
            <a:spLocks noGrp="1"/>
          </p:cNvSpPr>
          <p:nvPr>
            <p:ph type="title" idx="2"/>
          </p:nvPr>
        </p:nvSpPr>
        <p:spPr>
          <a:xfrm>
            <a:off x="1159495" y="156133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lt1"/>
                </a:solidFill>
              </a:rPr>
              <a:t>01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 idx="3"/>
          </p:nvPr>
        </p:nvSpPr>
        <p:spPr>
          <a:xfrm>
            <a:off x="1159495" y="3035887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lt1"/>
                </a:solidFill>
              </a:rPr>
              <a:t>03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47" name="Google Shape;147;p28"/>
          <p:cNvSpPr txBox="1">
            <a:spLocks noGrp="1"/>
          </p:cNvSpPr>
          <p:nvPr>
            <p:ph type="title" idx="4"/>
          </p:nvPr>
        </p:nvSpPr>
        <p:spPr>
          <a:xfrm>
            <a:off x="1159495" y="223644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lt1"/>
                </a:solidFill>
              </a:rPr>
              <a:t>02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48" name="Google Shape;148;p28"/>
          <p:cNvSpPr txBox="1">
            <a:spLocks noGrp="1"/>
          </p:cNvSpPr>
          <p:nvPr>
            <p:ph type="title" idx="5"/>
          </p:nvPr>
        </p:nvSpPr>
        <p:spPr>
          <a:xfrm>
            <a:off x="1159495" y="3666987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>
                <a:solidFill>
                  <a:schemeClr val="lt1"/>
                </a:solidFill>
              </a:rPr>
              <a:t>04</a:t>
            </a:r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1"/>
          </p:nvPr>
        </p:nvSpPr>
        <p:spPr>
          <a:xfrm>
            <a:off x="2049022" y="1541819"/>
            <a:ext cx="5979877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Library Associations are great venues to meet international colleagues</a:t>
            </a:r>
          </a:p>
        </p:txBody>
      </p:sp>
      <p:sp>
        <p:nvSpPr>
          <p:cNvPr id="150" name="Google Shape;150;p28"/>
          <p:cNvSpPr txBox="1">
            <a:spLocks noGrp="1"/>
          </p:cNvSpPr>
          <p:nvPr>
            <p:ph type="subTitle" idx="6"/>
          </p:nvPr>
        </p:nvSpPr>
        <p:spPr>
          <a:xfrm>
            <a:off x="2049023" y="3005849"/>
            <a:ext cx="5724858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Attend international conference session and social events</a:t>
            </a:r>
          </a:p>
        </p:txBody>
      </p:sp>
      <p:sp>
        <p:nvSpPr>
          <p:cNvPr id="151" name="Google Shape;151;p28"/>
          <p:cNvSpPr txBox="1">
            <a:spLocks noGrp="1"/>
          </p:cNvSpPr>
          <p:nvPr>
            <p:ph type="subTitle" idx="7"/>
          </p:nvPr>
        </p:nvSpPr>
        <p:spPr>
          <a:xfrm>
            <a:off x="2049022" y="3643778"/>
            <a:ext cx="6391592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Be active on social library media</a:t>
            </a:r>
          </a:p>
        </p:txBody>
      </p:sp>
      <p:sp>
        <p:nvSpPr>
          <p:cNvPr id="152" name="Google Shape;152;p28"/>
          <p:cNvSpPr txBox="1">
            <a:spLocks noGrp="1"/>
          </p:cNvSpPr>
          <p:nvPr>
            <p:ph type="subTitle" idx="8"/>
          </p:nvPr>
        </p:nvSpPr>
        <p:spPr>
          <a:xfrm>
            <a:off x="2049022" y="2389089"/>
            <a:ext cx="6709178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Join their international sections or groups, such as ALA – IRRT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MX" sz="2000" dirty="0"/>
          </a:p>
        </p:txBody>
      </p:sp>
      <p:sp>
        <p:nvSpPr>
          <p:cNvPr id="153" name="Google Shape;153;p28"/>
          <p:cNvSpPr/>
          <p:nvPr/>
        </p:nvSpPr>
        <p:spPr>
          <a:xfrm rot="5400000">
            <a:off x="8389200" y="-18050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48;p28">
            <a:extLst>
              <a:ext uri="{FF2B5EF4-FFF2-40B4-BE49-F238E27FC236}">
                <a16:creationId xmlns:a16="http://schemas.microsoft.com/office/drawing/2014/main" id="{00E88E95-EC06-4AD8-5F78-CB5601DE8324}"/>
              </a:ext>
            </a:extLst>
          </p:cNvPr>
          <p:cNvSpPr txBox="1">
            <a:spLocks/>
          </p:cNvSpPr>
          <p:nvPr/>
        </p:nvSpPr>
        <p:spPr>
          <a:xfrm>
            <a:off x="1159495" y="4341531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None/>
              <a:defRPr sz="3000" b="1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de" dirty="0">
                <a:solidFill>
                  <a:schemeClr val="lt1"/>
                </a:solidFill>
              </a:rPr>
              <a:t>05</a:t>
            </a:r>
          </a:p>
        </p:txBody>
      </p:sp>
      <p:sp>
        <p:nvSpPr>
          <p:cNvPr id="5" name="Google Shape;151;p28">
            <a:extLst>
              <a:ext uri="{FF2B5EF4-FFF2-40B4-BE49-F238E27FC236}">
                <a16:creationId xmlns:a16="http://schemas.microsoft.com/office/drawing/2014/main" id="{B9E3EB57-186F-6547-E234-F58787F68C3A}"/>
              </a:ext>
            </a:extLst>
          </p:cNvPr>
          <p:cNvSpPr txBox="1">
            <a:spLocks/>
          </p:cNvSpPr>
          <p:nvPr/>
        </p:nvSpPr>
        <p:spPr>
          <a:xfrm>
            <a:off x="2049022" y="4382577"/>
            <a:ext cx="5935477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en-US" sz="2000" dirty="0"/>
              <a:t>Identify your goal and professional niche to be international relevant</a:t>
            </a:r>
          </a:p>
        </p:txBody>
      </p:sp>
    </p:spTree>
    <p:extLst>
      <p:ext uri="{BB962C8B-B14F-4D97-AF65-F5344CB8AC3E}">
        <p14:creationId xmlns:p14="http://schemas.microsoft.com/office/powerpoint/2010/main" val="295537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Marcador de posición de imagen 21" descr="Imagen que contiene hombre, vendaje, persona, sostener&#10;&#10;Descripción generada automáticamente">
            <a:extLst>
              <a:ext uri="{FF2B5EF4-FFF2-40B4-BE49-F238E27FC236}">
                <a16:creationId xmlns:a16="http://schemas.microsoft.com/office/drawing/2014/main" id="{BD53AB43-B290-4B7F-7237-D7328C866BDE}"/>
              </a:ext>
            </a:extLst>
          </p:cNvPr>
          <p:cNvPicPr>
            <a:picLocks noGrp="1" noChangeAspect="1"/>
          </p:cNvPicPr>
          <p:nvPr>
            <p:ph type="pic" idx="9"/>
          </p:nvPr>
        </p:nvPicPr>
        <p:blipFill rotWithShape="1">
          <a:blip r:embed="rId3">
            <a:alphaModFix amt="3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6773" r="31006"/>
          <a:stretch/>
        </p:blipFill>
        <p:spPr>
          <a:xfrm>
            <a:off x="5858932" y="0"/>
            <a:ext cx="3285017" cy="5143500"/>
          </a:xfr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3F68013-846F-BEE5-1706-ACB7AC6FCC28}"/>
              </a:ext>
            </a:extLst>
          </p:cNvPr>
          <p:cNvSpPr txBox="1"/>
          <p:nvPr/>
        </p:nvSpPr>
        <p:spPr>
          <a:xfrm>
            <a:off x="5578750" y="5143500"/>
            <a:ext cx="356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>
                <a:hlinkClick r:id="rId4" tooltip="https://poesiabinaria.net/2018/05/herramientas-para-trabajar-en-equipo-sin-perder-el-control-ni-la-libertad/"/>
              </a:rPr>
              <a:t>Esta foto</a:t>
            </a:r>
            <a:r>
              <a:rPr lang="es-MX" sz="900"/>
              <a:t> de Autor desconocido está bajo licencia </a:t>
            </a:r>
            <a:r>
              <a:rPr lang="es-MX" sz="900">
                <a:hlinkClick r:id="rId5" tooltip="https://creativecommons.org/licenses/by/3.0/"/>
              </a:rPr>
              <a:t>CC BY</a:t>
            </a:r>
            <a:endParaRPr lang="es-MX" sz="900"/>
          </a:p>
        </p:txBody>
      </p:sp>
      <p:sp>
        <p:nvSpPr>
          <p:cNvPr id="142" name="Google Shape;142;p28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0" y="519247"/>
            <a:ext cx="562002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>
                <a:solidFill>
                  <a:schemeClr val="lt1"/>
                </a:solidFill>
              </a:rPr>
              <a:t>IFLA </a:t>
            </a:r>
            <a:r>
              <a:rPr lang="es-MX" sz="2800" dirty="0" err="1">
                <a:solidFill>
                  <a:schemeClr val="lt1"/>
                </a:solidFill>
              </a:rPr>
              <a:t>Experience</a:t>
            </a:r>
            <a:r>
              <a:rPr lang="es-MX" sz="2800" dirty="0">
                <a:solidFill>
                  <a:schemeClr val="lt1"/>
                </a:solidFill>
              </a:rPr>
              <a:t> / </a:t>
            </a:r>
            <a:r>
              <a:rPr lang="es-MX" sz="2800" dirty="0" err="1">
                <a:solidFill>
                  <a:schemeClr val="lt1"/>
                </a:solidFill>
              </a:rPr>
              <a:t>Benefits</a:t>
            </a:r>
            <a:endParaRPr sz="2800" dirty="0">
              <a:solidFill>
                <a:schemeClr val="lt1"/>
              </a:solidFill>
            </a:endParaRPr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1"/>
          </p:nvPr>
        </p:nvSpPr>
        <p:spPr>
          <a:xfrm>
            <a:off x="173620" y="1317550"/>
            <a:ext cx="5685261" cy="36595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25 world conferences around the planet (1987 -</a:t>
            </a:r>
          </a:p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First chair – Information Literacy Section </a:t>
            </a:r>
          </a:p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Authored information Literacy Guidelines (13 languages)</a:t>
            </a:r>
          </a:p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Information Literacy International State of the Art Report</a:t>
            </a:r>
          </a:p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International </a:t>
            </a:r>
            <a:r>
              <a:rPr lang="en-US" sz="1800" dirty="0" err="1">
                <a:latin typeface="Mulish" panose="020B0604020202020204" charset="0"/>
              </a:rPr>
              <a:t>InfoLit</a:t>
            </a:r>
            <a:r>
              <a:rPr lang="en-US" sz="1800" dirty="0">
                <a:latin typeface="Mulish" panose="020B0604020202020204" charset="0"/>
              </a:rPr>
              <a:t> resources database</a:t>
            </a:r>
          </a:p>
          <a:p>
            <a:pPr marL="4320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800" dirty="0">
                <a:latin typeface="Mulish" panose="020B0604020202020204" charset="0"/>
              </a:rPr>
              <a:t>Governing Board member, twice</a:t>
            </a:r>
          </a:p>
        </p:txBody>
      </p:sp>
      <p:sp>
        <p:nvSpPr>
          <p:cNvPr id="153" name="Google Shape;153;p28"/>
          <p:cNvSpPr/>
          <p:nvPr/>
        </p:nvSpPr>
        <p:spPr>
          <a:xfrm rot="5400000">
            <a:off x="8389200" y="-18050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086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"/>
          <p:cNvSpPr/>
          <p:nvPr/>
        </p:nvSpPr>
        <p:spPr>
          <a:xfrm>
            <a:off x="0" y="525400"/>
            <a:ext cx="8758200" cy="659934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720000" y="52404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>
                <a:solidFill>
                  <a:schemeClr val="lt1"/>
                </a:solidFill>
              </a:rPr>
              <a:t>American Library </a:t>
            </a:r>
            <a:r>
              <a:rPr lang="es-MX" sz="3200" dirty="0" err="1">
                <a:solidFill>
                  <a:schemeClr val="lt1"/>
                </a:solidFill>
              </a:rPr>
              <a:t>Association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F2B1980-BD92-B510-3EEF-87D3B703BE69}"/>
              </a:ext>
            </a:extLst>
          </p:cNvPr>
          <p:cNvSpPr txBox="1">
            <a:spLocks/>
          </p:cNvSpPr>
          <p:nvPr/>
        </p:nvSpPr>
        <p:spPr>
          <a:xfrm>
            <a:off x="720000" y="1185334"/>
            <a:ext cx="8038200" cy="3178321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Mulish" panose="020B0604020202020204" charset="0"/>
              </a:rPr>
              <a:t>Perhaps the oldest ALA remaining Mexican member, 1976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Mulish" panose="020B0604020202020204" charset="0"/>
              </a:rPr>
              <a:t> Invited about seven ALA President-Elects to Mexican Library Association conferences (AMBAC): Barbara Ford, Jim Neal, </a:t>
            </a:r>
            <a:r>
              <a:rPr lang="en-US" sz="1600" dirty="0" err="1">
                <a:latin typeface="Mulish" panose="020B0604020202020204" charset="0"/>
              </a:rPr>
              <a:t>Reforma</a:t>
            </a:r>
            <a:r>
              <a:rPr lang="en-US" sz="1600" dirty="0">
                <a:latin typeface="Mulish" panose="020B0604020202020204" charset="0"/>
              </a:rPr>
              <a:t>, Loida Garcia-</a:t>
            </a:r>
            <a:r>
              <a:rPr lang="en-US" sz="1600" dirty="0" err="1">
                <a:latin typeface="Mulish" panose="020B0604020202020204" charset="0"/>
              </a:rPr>
              <a:t>Febo</a:t>
            </a:r>
            <a:r>
              <a:rPr lang="en-US" sz="1600" dirty="0">
                <a:latin typeface="Mulish" panose="020B060402020202020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Mulish" panose="020B0604020202020204" charset="0"/>
              </a:rPr>
              <a:t>Helped to sign cooperation agreements with AMBAC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Mulish" panose="020B0604020202020204" charset="0"/>
              </a:rPr>
              <a:t>Great ALA colleagues who I have worked with in different association </a:t>
            </a:r>
            <a:r>
              <a:rPr lang="en-US" sz="1600" dirty="0" err="1">
                <a:latin typeface="Mulish" panose="020B0604020202020204" charset="0"/>
              </a:rPr>
              <a:t>endeavours</a:t>
            </a:r>
            <a:endParaRPr lang="en-US" sz="1600" dirty="0">
              <a:latin typeface="Mulish" panose="020B0604020202020204" charset="0"/>
            </a:endParaRPr>
          </a:p>
          <a:p>
            <a:endParaRPr lang="es-MX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384E07DF-3192-494F-E48D-A03421499C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150A14A-D3BD-CF3F-696E-9EEF51539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112" y="3509536"/>
            <a:ext cx="3606976" cy="16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22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"/>
          <p:cNvSpPr/>
          <p:nvPr/>
        </p:nvSpPr>
        <p:spPr>
          <a:xfrm>
            <a:off x="0" y="525400"/>
            <a:ext cx="8758200" cy="659934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720000" y="52404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 err="1">
                <a:solidFill>
                  <a:schemeClr val="lt1"/>
                </a:solidFill>
              </a:rPr>
              <a:t>Special</a:t>
            </a:r>
            <a:r>
              <a:rPr lang="es-MX" sz="3200" dirty="0">
                <a:solidFill>
                  <a:schemeClr val="lt1"/>
                </a:solidFill>
              </a:rPr>
              <a:t> </a:t>
            </a:r>
            <a:r>
              <a:rPr lang="es-MX" sz="3200" dirty="0" err="1">
                <a:solidFill>
                  <a:schemeClr val="lt1"/>
                </a:solidFill>
              </a:rPr>
              <a:t>Libraries</a:t>
            </a:r>
            <a:r>
              <a:rPr lang="es-MX" sz="3200" dirty="0">
                <a:solidFill>
                  <a:schemeClr val="lt1"/>
                </a:solidFill>
              </a:rPr>
              <a:t> </a:t>
            </a:r>
            <a:r>
              <a:rPr lang="es-MX" sz="3200" dirty="0" err="1">
                <a:solidFill>
                  <a:schemeClr val="lt1"/>
                </a:solidFill>
              </a:rPr>
              <a:t>Association</a:t>
            </a: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F2B1980-BD92-B510-3EEF-87D3B703BE69}"/>
              </a:ext>
            </a:extLst>
          </p:cNvPr>
          <p:cNvSpPr txBox="1">
            <a:spLocks/>
          </p:cNvSpPr>
          <p:nvPr/>
        </p:nvSpPr>
        <p:spPr>
          <a:xfrm>
            <a:off x="697422" y="1297666"/>
            <a:ext cx="8060778" cy="257985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Mulish" panose="020B0604020202020204" charset="0"/>
              </a:rPr>
              <a:t>One of the first (second) foreigners to be part of the Board of Directors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Mulish" panose="020B0604020202020204" charset="0"/>
              </a:rPr>
              <a:t>Part of some committees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Mulish" panose="020B0604020202020204" charset="0"/>
              </a:rPr>
              <a:t>First foreigner to receive the highest recognition: John Cotton Dana Award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latin typeface="Mulish" panose="020B0604020202020204" charset="0"/>
              </a:rPr>
              <a:t>Develop my leadership and management skills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latin typeface="Mulish" panose="020B060402020202020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384E07DF-3192-494F-E48D-A03421499C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C04A5D2F-406A-E52E-554D-EAAE014C2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475" y="3763492"/>
            <a:ext cx="2910912" cy="129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94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American College of Greece (ACG) elige los Servicios de Administración  de WorldShare de OCLC como su plataforma de servicios bibliotecarios">
            <a:extLst>
              <a:ext uri="{FF2B5EF4-FFF2-40B4-BE49-F238E27FC236}">
                <a16:creationId xmlns:a16="http://schemas.microsoft.com/office/drawing/2014/main" id="{F846967D-FD3E-0402-002E-96742482762E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39039" r="89" b="21670"/>
          <a:stretch/>
        </p:blipFill>
        <p:spPr bwMode="auto">
          <a:xfrm>
            <a:off x="-8150" y="0"/>
            <a:ext cx="9144000" cy="23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8" name="Google Shape;288;p37"/>
          <p:cNvSpPr/>
          <p:nvPr/>
        </p:nvSpPr>
        <p:spPr>
          <a:xfrm>
            <a:off x="0" y="510450"/>
            <a:ext cx="6447900" cy="20613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title"/>
          </p:nvPr>
        </p:nvSpPr>
        <p:spPr>
          <a:xfrm>
            <a:off x="713225" y="668750"/>
            <a:ext cx="4719000" cy="15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/>
              <a:t>OCLC</a:t>
            </a:r>
            <a:endParaRPr sz="4400" dirty="0"/>
          </a:p>
        </p:txBody>
      </p:sp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1296365" y="2397300"/>
            <a:ext cx="7839485" cy="2712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First foreigner, former Advisory Council in the 1990´s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A great learning information technology experience (Nancy Allen)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Excellent institutional library benefits: Joined the network and actively participated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6884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UACJ anuncia suspensión de eventos masivos - YoCiudadano">
            <a:extLst>
              <a:ext uri="{FF2B5EF4-FFF2-40B4-BE49-F238E27FC236}">
                <a16:creationId xmlns:a16="http://schemas.microsoft.com/office/drawing/2014/main" id="{B7B57DDB-C735-5CCC-1CFD-2F54F6DF0015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r="58071"/>
          <a:stretch/>
        </p:blipFill>
        <p:spPr bwMode="auto">
          <a:xfrm>
            <a:off x="-2" y="0"/>
            <a:ext cx="247226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Google Shape;159;p29"/>
          <p:cNvSpPr/>
          <p:nvPr/>
        </p:nvSpPr>
        <p:spPr>
          <a:xfrm>
            <a:off x="0" y="265760"/>
            <a:ext cx="8758200" cy="1698503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title"/>
          </p:nvPr>
        </p:nvSpPr>
        <p:spPr>
          <a:xfrm>
            <a:off x="2472267" y="567811"/>
            <a:ext cx="6229442" cy="10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</a:rPr>
              <a:t>UACJ University Experience</a:t>
            </a:r>
            <a:br>
              <a:rPr lang="en-US" sz="3200" dirty="0">
                <a:solidFill>
                  <a:schemeClr val="lt1"/>
                </a:solidFill>
              </a:rPr>
            </a:br>
            <a:r>
              <a:rPr lang="en-US" sz="2800" dirty="0">
                <a:solidFill>
                  <a:schemeClr val="lt1"/>
                </a:solidFill>
              </a:rPr>
              <a:t>Texas – Chihuahua Border</a:t>
            </a:r>
            <a:endParaRPr lang="es-MX" sz="3200" dirty="0">
              <a:solidFill>
                <a:schemeClr val="lt1"/>
              </a:solidFill>
            </a:endParaRPr>
          </a:p>
        </p:txBody>
      </p:sp>
      <p:sp>
        <p:nvSpPr>
          <p:cNvPr id="162" name="Google Shape;162;p29"/>
          <p:cNvSpPr/>
          <p:nvPr/>
        </p:nvSpPr>
        <p:spPr>
          <a:xfrm rot="5400000">
            <a:off x="360300" y="33989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861B944E-8F4E-D0D8-9F80-7F675F2176B8}"/>
              </a:ext>
            </a:extLst>
          </p:cNvPr>
          <p:cNvSpPr txBox="1">
            <a:spLocks/>
          </p:cNvSpPr>
          <p:nvPr/>
        </p:nvSpPr>
        <p:spPr>
          <a:xfrm>
            <a:off x="2472267" y="1837863"/>
            <a:ext cx="6344895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95959"/>
              </a:buClr>
              <a:buSzPts val="1400"/>
              <a:buFont typeface="Anaheim"/>
              <a:buChar char="■"/>
              <a:defRPr sz="12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>
              <a:buFont typeface="Anaheim"/>
              <a:buNone/>
            </a:pPr>
            <a:endParaRPr lang="es-MX" sz="2400" dirty="0"/>
          </a:p>
          <a:p>
            <a:pPr marL="0" indent="0">
              <a:buFont typeface="Anaheim"/>
              <a:buNone/>
            </a:pPr>
            <a:r>
              <a:rPr lang="es-MX" sz="2400" dirty="0" err="1"/>
              <a:t>Background</a:t>
            </a:r>
            <a:r>
              <a:rPr lang="es-MX" sz="2400" dirty="0"/>
              <a:t>: 12 UACJ </a:t>
            </a:r>
            <a:r>
              <a:rPr lang="es-MX" sz="2400" dirty="0" err="1"/>
              <a:t>Librarians</a:t>
            </a:r>
            <a:r>
              <a:rPr lang="es-MX" sz="2400" dirty="0"/>
              <a:t> – 240 El Paso </a:t>
            </a:r>
            <a:r>
              <a:rPr lang="es-MX" sz="2400" dirty="0" err="1"/>
              <a:t>Librarians</a:t>
            </a:r>
            <a:endParaRPr lang="es-MX" sz="2400" dirty="0"/>
          </a:p>
          <a:p>
            <a:endParaRPr lang="es-MX" dirty="0"/>
          </a:p>
          <a:p>
            <a:pPr marL="385763" indent="-385763">
              <a:buFont typeface="+mj-lt"/>
              <a:buAutoNum type="arabicPeriod"/>
            </a:pPr>
            <a:r>
              <a:rPr lang="es-MX" sz="1800" dirty="0"/>
              <a:t>El Paso </a:t>
            </a:r>
            <a:r>
              <a:rPr lang="es-MX" sz="1800" dirty="0" err="1"/>
              <a:t>Community</a:t>
            </a:r>
            <a:r>
              <a:rPr lang="es-MX" sz="1800" dirty="0"/>
              <a:t> </a:t>
            </a:r>
            <a:r>
              <a:rPr lang="es-MX" sz="1800" dirty="0" err="1"/>
              <a:t>Collegue</a:t>
            </a:r>
            <a:r>
              <a:rPr lang="es-MX" sz="1800" dirty="0"/>
              <a:t> – </a:t>
            </a:r>
            <a:r>
              <a:rPr lang="es-MX" sz="1800" dirty="0" err="1"/>
              <a:t>Borrowing</a:t>
            </a:r>
            <a:r>
              <a:rPr lang="es-MX" sz="1800" dirty="0"/>
              <a:t> </a:t>
            </a:r>
            <a:r>
              <a:rPr lang="es-MX" sz="1800" dirty="0" err="1"/>
              <a:t>Agreement</a:t>
            </a:r>
            <a:endParaRPr lang="es-MX" sz="1800" dirty="0"/>
          </a:p>
          <a:p>
            <a:pPr marL="385763" indent="-385763">
              <a:buFont typeface="+mj-lt"/>
              <a:buAutoNum type="arabicPeriod"/>
            </a:pPr>
            <a:endParaRPr lang="es-MX" sz="1800" dirty="0"/>
          </a:p>
          <a:p>
            <a:pPr marL="385763" indent="-385763">
              <a:buFont typeface="+mj-lt"/>
              <a:buAutoNum type="arabicPeriod"/>
            </a:pPr>
            <a:r>
              <a:rPr lang="es-MX" sz="1800" dirty="0"/>
              <a:t>New </a:t>
            </a:r>
            <a:r>
              <a:rPr lang="es-MX" sz="1800" dirty="0" err="1"/>
              <a:t>Mexico</a:t>
            </a:r>
            <a:r>
              <a:rPr lang="es-MX" sz="1800" dirty="0"/>
              <a:t> </a:t>
            </a:r>
            <a:r>
              <a:rPr lang="es-MX" sz="1800" dirty="0" err="1"/>
              <a:t>State</a:t>
            </a:r>
            <a:r>
              <a:rPr lang="es-MX" sz="1800" dirty="0"/>
              <a:t> </a:t>
            </a:r>
            <a:r>
              <a:rPr lang="es-MX" sz="1800" dirty="0" err="1"/>
              <a:t>University</a:t>
            </a:r>
            <a:r>
              <a:rPr lang="es-MX" sz="1800" dirty="0"/>
              <a:t> – </a:t>
            </a:r>
            <a:r>
              <a:rPr lang="es-MX" sz="1800" dirty="0" err="1"/>
              <a:t>Borrowing</a:t>
            </a:r>
            <a:r>
              <a:rPr lang="es-MX" sz="1800" dirty="0"/>
              <a:t> </a:t>
            </a:r>
            <a:r>
              <a:rPr lang="es-MX" sz="1800" dirty="0" err="1"/>
              <a:t>Agreement</a:t>
            </a:r>
            <a:r>
              <a:rPr lang="es-MX" sz="1800" dirty="0"/>
              <a:t>, </a:t>
            </a:r>
            <a:r>
              <a:rPr lang="es-MX" sz="1800" dirty="0" err="1"/>
              <a:t>Collection</a:t>
            </a:r>
            <a:r>
              <a:rPr lang="es-MX" sz="1800" dirty="0"/>
              <a:t> </a:t>
            </a:r>
            <a:r>
              <a:rPr lang="es-MX" sz="1800" dirty="0" err="1"/>
              <a:t>development</a:t>
            </a:r>
            <a:endParaRPr lang="es-MX" sz="1800" dirty="0"/>
          </a:p>
          <a:p>
            <a:pPr marL="385763" indent="-385763">
              <a:buFont typeface="+mj-lt"/>
              <a:buAutoNum type="arabicPeriod"/>
            </a:pPr>
            <a:endParaRPr lang="es-MX" sz="1800" dirty="0"/>
          </a:p>
          <a:p>
            <a:pPr marL="385763" indent="-385763">
              <a:buFont typeface="+mj-lt"/>
              <a:buAutoNum type="arabicPeriod"/>
            </a:pPr>
            <a:r>
              <a:rPr lang="es-MX" sz="1800" dirty="0"/>
              <a:t>UTEP – </a:t>
            </a:r>
            <a:r>
              <a:rPr lang="es-MX" sz="1800" dirty="0" err="1"/>
              <a:t>Special</a:t>
            </a:r>
            <a:r>
              <a:rPr lang="es-MX" sz="1800" dirty="0"/>
              <a:t> </a:t>
            </a:r>
            <a:r>
              <a:rPr lang="es-MX" sz="1800" dirty="0" err="1"/>
              <a:t>collections</a:t>
            </a:r>
            <a:r>
              <a:rPr lang="es-MX" sz="1800" dirty="0"/>
              <a:t> and </a:t>
            </a:r>
            <a:r>
              <a:rPr lang="es-MX" sz="1800" dirty="0" err="1"/>
              <a:t>interlibrary</a:t>
            </a:r>
            <a:r>
              <a:rPr lang="es-MX" sz="1800" dirty="0"/>
              <a:t> </a:t>
            </a:r>
            <a:r>
              <a:rPr lang="es-MX" sz="1800" dirty="0" err="1"/>
              <a:t>lending</a:t>
            </a:r>
            <a:endParaRPr lang="es-MX" sz="1800" dirty="0"/>
          </a:p>
          <a:p>
            <a:pPr marL="385763" indent="-385763">
              <a:buFont typeface="+mj-lt"/>
              <a:buAutoNum type="arabicPeriod"/>
            </a:pPr>
            <a:endParaRPr lang="es-MX" sz="1800" dirty="0"/>
          </a:p>
          <a:p>
            <a:pPr marL="385763" indent="-385763">
              <a:buFont typeface="+mj-lt"/>
              <a:buAutoNum type="arabicPeriod"/>
            </a:pPr>
            <a:r>
              <a:rPr lang="es-MX" sz="1800" dirty="0" err="1"/>
              <a:t>Border</a:t>
            </a:r>
            <a:r>
              <a:rPr lang="es-MX" sz="1800" dirty="0"/>
              <a:t> Regional Library </a:t>
            </a:r>
            <a:r>
              <a:rPr lang="es-MX" sz="1800" dirty="0" err="1"/>
              <a:t>Association</a:t>
            </a:r>
            <a:r>
              <a:rPr lang="es-MX" sz="1800" dirty="0"/>
              <a:t>: </a:t>
            </a:r>
            <a:r>
              <a:rPr lang="es-MX" sz="1800" dirty="0" err="1"/>
              <a:t>Librarian</a:t>
            </a:r>
            <a:r>
              <a:rPr lang="es-MX" sz="1800" dirty="0"/>
              <a:t> </a:t>
            </a:r>
            <a:r>
              <a:rPr lang="es-MX" sz="1800" dirty="0" err="1"/>
              <a:t>of</a:t>
            </a:r>
            <a:r>
              <a:rPr lang="es-MX" sz="1800" dirty="0"/>
              <a:t> </a:t>
            </a:r>
            <a:r>
              <a:rPr lang="es-MX" sz="1800" dirty="0" err="1"/>
              <a:t>the</a:t>
            </a:r>
            <a:r>
              <a:rPr lang="es-MX" sz="1800" dirty="0"/>
              <a:t> </a:t>
            </a:r>
            <a:r>
              <a:rPr lang="es-MX" sz="1800" dirty="0" err="1"/>
              <a:t>Year</a:t>
            </a:r>
            <a:r>
              <a:rPr lang="es-MX" sz="1800" dirty="0"/>
              <a:t> </a:t>
            </a:r>
            <a:r>
              <a:rPr lang="es-MX" sz="1800" dirty="0" err="1"/>
              <a:t>Award</a:t>
            </a: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036558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American College of Greece (ACG) elige los Servicios de Administración  de WorldShare de OCLC como su plataforma de servicios bibliotecarios">
            <a:extLst>
              <a:ext uri="{FF2B5EF4-FFF2-40B4-BE49-F238E27FC236}">
                <a16:creationId xmlns:a16="http://schemas.microsoft.com/office/drawing/2014/main" id="{F846967D-FD3E-0402-002E-96742482762E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39039" r="89" b="21670"/>
          <a:stretch/>
        </p:blipFill>
        <p:spPr bwMode="auto">
          <a:xfrm>
            <a:off x="-8150" y="0"/>
            <a:ext cx="9144000" cy="23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8" name="Google Shape;288;p37"/>
          <p:cNvSpPr/>
          <p:nvPr/>
        </p:nvSpPr>
        <p:spPr>
          <a:xfrm>
            <a:off x="0" y="510450"/>
            <a:ext cx="6447900" cy="20613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title"/>
          </p:nvPr>
        </p:nvSpPr>
        <p:spPr>
          <a:xfrm>
            <a:off x="713225" y="668750"/>
            <a:ext cx="4719000" cy="15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/>
              <a:t>Rewards</a:t>
            </a:r>
            <a:endParaRPr sz="4400" dirty="0"/>
          </a:p>
        </p:txBody>
      </p:sp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1296365" y="2397300"/>
            <a:ext cx="7839485" cy="2712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s-MX" sz="2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chemeClr val="tx1"/>
                </a:solidFill>
              </a:rPr>
              <a:t>Life has been an international journey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s-MX" sz="2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chemeClr val="tx1"/>
                </a:solidFill>
              </a:rPr>
              <a:t>libraries my passport</a:t>
            </a:r>
          </a:p>
        </p:txBody>
      </p:sp>
      <p:sp>
        <p:nvSpPr>
          <p:cNvPr id="291" name="Google Shape;291;p37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7332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385787FE-85EB-1960-3185-A7C508315E1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alphaModFix amt="2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3227" t="22577" b="22577"/>
          <a:stretch/>
        </p:blipFill>
        <p:spPr>
          <a:xfrm>
            <a:off x="0" y="1532063"/>
            <a:ext cx="5191378" cy="3635022"/>
          </a:xfrm>
        </p:spPr>
      </p:pic>
      <p:sp>
        <p:nvSpPr>
          <p:cNvPr id="269" name="Google Shape;269;p35"/>
          <p:cNvSpPr/>
          <p:nvPr/>
        </p:nvSpPr>
        <p:spPr>
          <a:xfrm>
            <a:off x="1649350" y="731850"/>
            <a:ext cx="7494600" cy="2452500"/>
          </a:xfrm>
          <a:prstGeom prst="rect">
            <a:avLst/>
          </a:prstGeom>
          <a:solidFill>
            <a:srgbClr val="002060">
              <a:alpha val="78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0" name="Google Shape;270;p35"/>
          <p:cNvSpPr txBox="1">
            <a:spLocks noGrp="1"/>
          </p:cNvSpPr>
          <p:nvPr>
            <p:ph type="title"/>
          </p:nvPr>
        </p:nvSpPr>
        <p:spPr>
          <a:xfrm>
            <a:off x="2051050" y="752549"/>
            <a:ext cx="6691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Power of Global Library Connections</a:t>
            </a:r>
            <a:endParaRPr sz="2800" dirty="0"/>
          </a:p>
        </p:txBody>
      </p:sp>
      <p:sp>
        <p:nvSpPr>
          <p:cNvPr id="271" name="Google Shape;271;p35"/>
          <p:cNvSpPr txBox="1">
            <a:spLocks noGrp="1"/>
          </p:cNvSpPr>
          <p:nvPr>
            <p:ph type="subTitle" idx="1"/>
          </p:nvPr>
        </p:nvSpPr>
        <p:spPr>
          <a:xfrm>
            <a:off x="2051050" y="1614897"/>
            <a:ext cx="66912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Travelled for conferences, workshops or professional stays in: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70 countries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2" name="Google Shape;272;p35"/>
          <p:cNvSpPr/>
          <p:nvPr/>
        </p:nvSpPr>
        <p:spPr>
          <a:xfrm>
            <a:off x="713225" y="4080925"/>
            <a:ext cx="394500" cy="10626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8405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720000" y="4901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>
                <a:solidFill>
                  <a:schemeClr val="lt1"/>
                </a:solidFill>
              </a:rPr>
              <a:t>Conclusions</a:t>
            </a:r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720000" y="1201723"/>
            <a:ext cx="7704000" cy="379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ulish" panose="020B0604020202020204" charset="0"/>
              </a:rPr>
              <a:t>Benefits of partnerships, collaboration, cooperation have great intangible value to your professional development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Mulish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ulish" panose="020B0604020202020204" charset="0"/>
              </a:rPr>
              <a:t>Understanding of international cultures opens up one´s attitudes and values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Mulish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ulish" panose="020B0604020202020204" charset="0"/>
              </a:rPr>
              <a:t>Cultivate and harvest international understanding as much as you can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Mulish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ulish" panose="020B0604020202020204" charset="0"/>
              </a:rPr>
              <a:t>If I were born again, I would be more international and make the world my country, without borders</a:t>
            </a:r>
          </a:p>
          <a:p>
            <a:pPr marL="457200" indent="-457200">
              <a:buFont typeface="+mj-lt"/>
              <a:buAutoNum type="arabicPeriod"/>
            </a:pPr>
            <a:endParaRPr lang="es-MX" sz="2000" dirty="0">
              <a:latin typeface="Mulish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64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/>
          <p:nvPr/>
        </p:nvSpPr>
        <p:spPr>
          <a:xfrm>
            <a:off x="0" y="525400"/>
            <a:ext cx="8758200" cy="6090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720000" y="4901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>
                <a:solidFill>
                  <a:schemeClr val="lt1"/>
                </a:solidFill>
              </a:rPr>
              <a:t>References</a:t>
            </a:r>
            <a:endParaRPr lang="es-MX" dirty="0">
              <a:solidFill>
                <a:schemeClr val="lt1"/>
              </a:solidFill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341309" y="1386451"/>
            <a:ext cx="7704000" cy="299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r>
              <a:rPr lang="en-US" sz="2000" dirty="0">
                <a:latin typeface="Mulish" panose="020B0604020202020204" charset="0"/>
              </a:rPr>
              <a:t>Autonomous University of Ciudad </a:t>
            </a:r>
            <a:r>
              <a:rPr lang="en-US" sz="2000" dirty="0" err="1">
                <a:latin typeface="Mulish" panose="020B0604020202020204" charset="0"/>
              </a:rPr>
              <a:t>Juárez</a:t>
            </a:r>
            <a:r>
              <a:rPr lang="en-US" sz="2000" dirty="0">
                <a:latin typeface="Mulish" panose="020B0604020202020204" charset="0"/>
              </a:rPr>
              <a:t> (</a:t>
            </a:r>
            <a:r>
              <a:rPr lang="es-MX" sz="2000" dirty="0">
                <a:latin typeface="Mulish" panose="020B0604020202020204" charset="0"/>
              </a:rPr>
              <a:t>UAC):  </a:t>
            </a:r>
            <a:r>
              <a:rPr lang="es-MX" sz="2000" dirty="0">
                <a:latin typeface="Mulish" panose="020B0604020202020204" charset="0"/>
                <a:hlinkClick r:id="rId3"/>
              </a:rPr>
              <a:t>https://www.uacj.mx/</a:t>
            </a:r>
            <a:r>
              <a:rPr lang="es-MX" sz="2000" dirty="0">
                <a:latin typeface="Mulish" panose="020B0604020202020204" charset="0"/>
              </a:rPr>
              <a:t> </a:t>
            </a:r>
          </a:p>
          <a:p>
            <a:endParaRPr lang="es-MX" sz="2000" dirty="0">
              <a:latin typeface="Mulish" panose="020B0604020202020204" charset="0"/>
            </a:endParaRPr>
          </a:p>
          <a:p>
            <a:r>
              <a:rPr lang="es-MX" sz="2000" dirty="0">
                <a:latin typeface="Mulish" panose="020B0604020202020204" charset="0"/>
              </a:rPr>
              <a:t>Online </a:t>
            </a:r>
            <a:r>
              <a:rPr lang="es-MX" sz="2000" dirty="0" err="1">
                <a:latin typeface="Mulish" panose="020B0604020202020204" charset="0"/>
              </a:rPr>
              <a:t>Computer</a:t>
            </a:r>
            <a:r>
              <a:rPr lang="es-MX" sz="2000" dirty="0">
                <a:latin typeface="Mulish" panose="020B0604020202020204" charset="0"/>
              </a:rPr>
              <a:t> Library Center (OCLC): </a:t>
            </a:r>
            <a:r>
              <a:rPr lang="es-MX" sz="2000" dirty="0">
                <a:latin typeface="Mulish" panose="020B0604020202020204" charset="0"/>
                <a:hlinkClick r:id="rId4"/>
              </a:rPr>
              <a:t>https://www.oclc.org/es/home.html</a:t>
            </a:r>
            <a:r>
              <a:rPr lang="es-MX" sz="2000" dirty="0">
                <a:latin typeface="Mulish" panose="020B0604020202020204" charset="0"/>
              </a:rPr>
              <a:t> </a:t>
            </a:r>
          </a:p>
          <a:p>
            <a:endParaRPr lang="es-MX" sz="2000" dirty="0">
              <a:latin typeface="Mulish" panose="020B0604020202020204" charset="0"/>
            </a:endParaRPr>
          </a:p>
          <a:p>
            <a:r>
              <a:rPr lang="es-MX" sz="2000" dirty="0">
                <a:latin typeface="Mulish" panose="020B0604020202020204" charset="0"/>
              </a:rPr>
              <a:t> </a:t>
            </a:r>
            <a:r>
              <a:rPr lang="es-MX" sz="2000" dirty="0" err="1">
                <a:latin typeface="Mulish" panose="020B0604020202020204" charset="0"/>
              </a:rPr>
              <a:t>Special</a:t>
            </a:r>
            <a:r>
              <a:rPr lang="es-MX" sz="2000" dirty="0">
                <a:latin typeface="Mulish" panose="020B0604020202020204" charset="0"/>
              </a:rPr>
              <a:t> </a:t>
            </a:r>
            <a:r>
              <a:rPr lang="es-MX" sz="2000" dirty="0" err="1">
                <a:latin typeface="Mulish" panose="020B0604020202020204" charset="0"/>
              </a:rPr>
              <a:t>Libraries</a:t>
            </a:r>
            <a:r>
              <a:rPr lang="es-MX" sz="2000" dirty="0">
                <a:latin typeface="Mulish" panose="020B0604020202020204" charset="0"/>
              </a:rPr>
              <a:t> </a:t>
            </a:r>
            <a:r>
              <a:rPr lang="es-MX" sz="2000" dirty="0" err="1">
                <a:latin typeface="Mulish" panose="020B0604020202020204" charset="0"/>
              </a:rPr>
              <a:t>Association</a:t>
            </a:r>
            <a:r>
              <a:rPr lang="es-MX" sz="2000" dirty="0">
                <a:latin typeface="Mulish" panose="020B0604020202020204" charset="0"/>
              </a:rPr>
              <a:t> (SLA): </a:t>
            </a:r>
            <a:r>
              <a:rPr lang="es-MX" sz="2000" dirty="0">
                <a:latin typeface="Mulish" panose="020B0604020202020204" charset="0"/>
                <a:hlinkClick r:id="rId5"/>
              </a:rPr>
              <a:t>https://connect.sla.org/home</a:t>
            </a:r>
            <a:r>
              <a:rPr lang="es-MX" sz="2000" dirty="0">
                <a:latin typeface="Mulish" panose="020B0604020202020204" charset="0"/>
              </a:rPr>
              <a:t> </a:t>
            </a:r>
          </a:p>
          <a:p>
            <a:endParaRPr lang="es-MX" sz="2000" dirty="0">
              <a:latin typeface="Mulish" panose="020B0604020202020204" charset="0"/>
            </a:endParaRPr>
          </a:p>
          <a:p>
            <a:r>
              <a:rPr lang="es-MX" sz="2000" dirty="0">
                <a:latin typeface="Mulish" panose="020B0604020202020204" charset="0"/>
              </a:rPr>
              <a:t> American Library </a:t>
            </a:r>
            <a:r>
              <a:rPr lang="es-MX" sz="2000" dirty="0" err="1">
                <a:latin typeface="Mulish" panose="020B0604020202020204" charset="0"/>
              </a:rPr>
              <a:t>Association</a:t>
            </a:r>
            <a:r>
              <a:rPr lang="es-MX" sz="2000" dirty="0">
                <a:latin typeface="Mulish" panose="020B0604020202020204" charset="0"/>
              </a:rPr>
              <a:t> (ALA): </a:t>
            </a:r>
            <a:r>
              <a:rPr lang="es-MX" sz="2000" dirty="0">
                <a:latin typeface="Mulish" panose="020B0604020202020204" charset="0"/>
                <a:hlinkClick r:id="rId6"/>
              </a:rPr>
              <a:t>https://www.ala.org/</a:t>
            </a:r>
            <a:r>
              <a:rPr lang="es-MX" sz="2000" dirty="0">
                <a:latin typeface="Mulish" panose="020B060402020202020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26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American College of Greece (ACG) elige los Servicios de Administración  de WorldShare de OCLC como su plataforma de servicios bibliotecarios">
            <a:extLst>
              <a:ext uri="{FF2B5EF4-FFF2-40B4-BE49-F238E27FC236}">
                <a16:creationId xmlns:a16="http://schemas.microsoft.com/office/drawing/2014/main" id="{F846967D-FD3E-0402-002E-96742482762E}"/>
              </a:ext>
            </a:extLst>
          </p:cNvPr>
          <p:cNvPicPr>
            <a:picLocks noGrp="1" noChangeAspect="1" noChangeArrowheads="1"/>
          </p:cNvPicPr>
          <p:nvPr>
            <p:ph type="pic" idx="2"/>
          </p:nvPr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39039" r="89" b="21670"/>
          <a:stretch/>
        </p:blipFill>
        <p:spPr bwMode="auto">
          <a:xfrm>
            <a:off x="-8150" y="0"/>
            <a:ext cx="9144000" cy="23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8" name="Google Shape;288;p37"/>
          <p:cNvSpPr/>
          <p:nvPr/>
        </p:nvSpPr>
        <p:spPr>
          <a:xfrm>
            <a:off x="0" y="510450"/>
            <a:ext cx="6447900" cy="2061300"/>
          </a:xfrm>
          <a:prstGeom prst="rect">
            <a:avLst/>
          </a:prstGeom>
          <a:solidFill>
            <a:srgbClr val="002060">
              <a:alpha val="5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title"/>
          </p:nvPr>
        </p:nvSpPr>
        <p:spPr>
          <a:xfrm>
            <a:off x="713225" y="668750"/>
            <a:ext cx="4719000" cy="15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/>
              <a:t>Thanks!</a:t>
            </a:r>
            <a:endParaRPr sz="4400" dirty="0"/>
          </a:p>
        </p:txBody>
      </p:sp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1296365" y="2397300"/>
            <a:ext cx="7839485" cy="2712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s-MX" sz="28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chemeClr val="tx1"/>
                </a:solidFill>
              </a:rPr>
              <a:t>Presentation will be available in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2800" dirty="0">
                <a:solidFill>
                  <a:schemeClr val="tx1"/>
                </a:solidFill>
              </a:rPr>
              <a:t>Slideshare</a:t>
            </a:r>
          </a:p>
        </p:txBody>
      </p:sp>
      <p:sp>
        <p:nvSpPr>
          <p:cNvPr id="291" name="Google Shape;291;p37"/>
          <p:cNvSpPr/>
          <p:nvPr/>
        </p:nvSpPr>
        <p:spPr>
          <a:xfrm>
            <a:off x="713225" y="4028525"/>
            <a:ext cx="394500" cy="1115100"/>
          </a:xfrm>
          <a:prstGeom prst="rect">
            <a:avLst/>
          </a:prstGeom>
          <a:solidFill>
            <a:srgbClr val="002060">
              <a:alpha val="5766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9403423"/>
      </p:ext>
    </p:extLst>
  </p:cSld>
  <p:clrMapOvr>
    <a:masterClrMapping/>
  </p:clrMapOvr>
</p:sld>
</file>

<file path=ppt/theme/theme1.xml><?xml version="1.0" encoding="utf-8"?>
<a:theme xmlns:a="http://schemas.openxmlformats.org/drawingml/2006/main" name="German Business Meeting by Slidesgo">
  <a:themeElements>
    <a:clrScheme name="Simple Light">
      <a:dk1>
        <a:srgbClr val="000000"/>
      </a:dk1>
      <a:lt1>
        <a:srgbClr val="FFFFFF"/>
      </a:lt1>
      <a:dk2>
        <a:srgbClr val="C7C7C7"/>
      </a:dk2>
      <a:lt2>
        <a:srgbClr val="7A7A7A"/>
      </a:lt2>
      <a:accent1>
        <a:srgbClr val="E9E9E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903</Words>
  <Application>Microsoft Macintosh PowerPoint</Application>
  <PresentationFormat>Presentación en pantalla (16:9)</PresentationFormat>
  <Paragraphs>146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Bebas Neue</vt:lpstr>
      <vt:lpstr>Calibri</vt:lpstr>
      <vt:lpstr>IBM Plex Sans SemiBold</vt:lpstr>
      <vt:lpstr>Mulish</vt:lpstr>
      <vt:lpstr>IBM Plex Sans</vt:lpstr>
      <vt:lpstr>Wingdings</vt:lpstr>
      <vt:lpstr>Anaheim</vt:lpstr>
      <vt:lpstr>Calibri Light</vt:lpstr>
      <vt:lpstr>Arial</vt:lpstr>
      <vt:lpstr>IBM Plex Sans Medium</vt:lpstr>
      <vt:lpstr>German Business Meeting by Slidesgo</vt:lpstr>
      <vt:lpstr>Presentación de PowerPoint</vt:lpstr>
      <vt:lpstr>Objective</vt:lpstr>
      <vt:lpstr>Kid´s Dream:  The World</vt:lpstr>
      <vt:lpstr>Making Connections</vt:lpstr>
      <vt:lpstr>Personal International Beginnings</vt:lpstr>
      <vt:lpstr>Expanded  My own cultural understanding</vt:lpstr>
      <vt:lpstr>Binational Experiences:  Transborder Library Forum</vt:lpstr>
      <vt:lpstr>Better Together  Personal Parternships/Friendships  (A Selection)</vt:lpstr>
      <vt:lpstr>Associations: Professional Catwalk Venues </vt:lpstr>
      <vt:lpstr>IFLA Experience / Benefits</vt:lpstr>
      <vt:lpstr>American Library Association</vt:lpstr>
      <vt:lpstr>Special Libraries Association</vt:lpstr>
      <vt:lpstr>OCLC</vt:lpstr>
      <vt:lpstr>UACJ University Experience Texas – Chihuahua Border</vt:lpstr>
      <vt:lpstr>Rewards</vt:lpstr>
      <vt:lpstr>Power of Global Library Connections</vt:lpstr>
      <vt:lpstr>Conclusions</vt:lpstr>
      <vt:lpstr>References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Rukia</dc:creator>
  <cp:lastModifiedBy>Usuario de Microsoft Office</cp:lastModifiedBy>
  <cp:revision>13</cp:revision>
  <dcterms:modified xsi:type="dcterms:W3CDTF">2023-03-06T04:42:26Z</dcterms:modified>
</cp:coreProperties>
</file>